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4"/>
  </p:sldMasterIdLst>
  <p:handoutMasterIdLst>
    <p:handoutMasterId r:id="rId29"/>
  </p:handoutMasterIdLst>
  <p:sldIdLst>
    <p:sldId id="256" r:id="rId5"/>
    <p:sldId id="259" r:id="rId6"/>
    <p:sldId id="271" r:id="rId7"/>
    <p:sldId id="272" r:id="rId8"/>
    <p:sldId id="273" r:id="rId9"/>
    <p:sldId id="274" r:id="rId10"/>
    <p:sldId id="275" r:id="rId11"/>
    <p:sldId id="276" r:id="rId12"/>
    <p:sldId id="277" r:id="rId13"/>
    <p:sldId id="278" r:id="rId14"/>
    <p:sldId id="279" r:id="rId15"/>
    <p:sldId id="280" r:id="rId16"/>
    <p:sldId id="281" r:id="rId17"/>
    <p:sldId id="282" r:id="rId18"/>
    <p:sldId id="283" r:id="rId19"/>
    <p:sldId id="284" r:id="rId20"/>
    <p:sldId id="285" r:id="rId21"/>
    <p:sldId id="286" r:id="rId22"/>
    <p:sldId id="287" r:id="rId23"/>
    <p:sldId id="288" r:id="rId24"/>
    <p:sldId id="289" r:id="rId25"/>
    <p:sldId id="290" r:id="rId26"/>
    <p:sldId id="291" r:id="rId27"/>
    <p:sldId id="292" r:id="rId28"/>
  </p:sldIdLst>
  <p:sldSz cx="9144000" cy="6858000" type="screen4x3"/>
  <p:notesSz cx="6858000" cy="9144000"/>
  <p:embeddedFontLst>
    <p:embeddedFont>
      <p:font typeface="Calibri" panose="020F0502020204030204" pitchFamily="34" charset="0"/>
      <p:regular r:id="rId30"/>
      <p:bold r:id="rId31"/>
      <p:italic r:id="rId32"/>
      <p:boldItalic r:id="rId33"/>
    </p:embeddedFont>
    <p:embeddedFont>
      <p:font typeface="Open Sans" panose="020B0604020202020204" charset="0"/>
      <p:regular r:id="rId34"/>
      <p:bold r:id="rId35"/>
      <p:italic r:id="rId36"/>
      <p:boldItalic r:id="rId37"/>
    </p:embeddedFont>
    <p:embeddedFont>
      <p:font typeface="Twinkl Light" charset="0"/>
      <p:regular r:id="rId38"/>
    </p:embeddedFont>
  </p:embeddedFontLst>
  <p:defaultTex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p:defaultTextStyle>
  <p:extLst>
    <p:ext uri="{EFAFB233-063F-42B5-8137-9DF3F51BA10A}">
      <p15:sldGuideLst xmlns:p15="http://schemas.microsoft.com/office/powerpoint/2012/main">
        <p15:guide id="1" orient="horz" pos="459" userDrawn="1">
          <p15:clr>
            <a:srgbClr val="A4A3A4"/>
          </p15:clr>
        </p15:guide>
        <p15:guide id="2" pos="2857" userDrawn="1">
          <p15:clr>
            <a:srgbClr val="A4A3A4"/>
          </p15:clr>
        </p15:guide>
        <p15:guide id="3" pos="5534" userDrawn="1">
          <p15:clr>
            <a:srgbClr val="A4A3A4"/>
          </p15:clr>
        </p15:guide>
        <p15:guide id="4" pos="272" userDrawn="1">
          <p15:clr>
            <a:srgbClr val="A4A3A4"/>
          </p15:clr>
        </p15:guide>
        <p15:guide id="5" orient="horz" pos="2205" userDrawn="1">
          <p15:clr>
            <a:srgbClr val="A4A3A4"/>
          </p15:clr>
        </p15:guide>
        <p15:guide id="6" orient="horz" pos="4042" userDrawn="1">
          <p15:clr>
            <a:srgbClr val="A4A3A4"/>
          </p15:clr>
        </p15:guide>
        <p15:guide id="7" userDrawn="1">
          <p15:clr>
            <a:srgbClr val="A4A3A4"/>
          </p15:clr>
        </p15:guide>
        <p15:guide id="8" pos="5760" userDrawn="1">
          <p15:clr>
            <a:srgbClr val="A4A3A4"/>
          </p15:clr>
        </p15:guide>
        <p15:guide id="9" orient="horz" userDrawn="1">
          <p15:clr>
            <a:srgbClr val="A4A3A4"/>
          </p15:clr>
        </p15:guide>
        <p15:guide id="10" orient="horz" pos="4320" userDrawn="1">
          <p15:clr>
            <a:srgbClr val="A4A3A4"/>
          </p15:clr>
        </p15:guide>
        <p15:guide id="12" orient="horz" pos="709" userDrawn="1">
          <p15:clr>
            <a:srgbClr val="A4A3A4"/>
          </p15:clr>
        </p15:guide>
        <p15:guide id="13" orient="horz" pos="867"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385"/>
    <a:srgbClr val="87CEDA"/>
    <a:srgbClr val="009542"/>
    <a:srgbClr val="87CE80"/>
    <a:srgbClr val="6FBC85"/>
    <a:srgbClr val="3EAEB9"/>
    <a:srgbClr val="009DE3"/>
    <a:srgbClr val="0000FF"/>
    <a:srgbClr val="5E5DB6"/>
    <a:srgbClr val="06663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4" autoAdjust="0"/>
    <p:restoredTop sz="94660"/>
  </p:normalViewPr>
  <p:slideViewPr>
    <p:cSldViewPr snapToGrid="0" showGuides="1">
      <p:cViewPr varScale="1">
        <p:scale>
          <a:sx n="114" d="100"/>
          <a:sy n="114" d="100"/>
        </p:scale>
        <p:origin x="1506" y="114"/>
      </p:cViewPr>
      <p:guideLst>
        <p:guide orient="horz" pos="459"/>
        <p:guide pos="2857"/>
        <p:guide pos="5534"/>
        <p:guide pos="272"/>
        <p:guide orient="horz" pos="2205"/>
        <p:guide orient="horz" pos="4042"/>
        <p:guide/>
        <p:guide pos="5760"/>
        <p:guide orient="horz"/>
        <p:guide orient="horz" pos="4320"/>
        <p:guide orient="horz" pos="709"/>
        <p:guide orient="horz" pos="867"/>
      </p:guideLst>
    </p:cSldViewPr>
  </p:slideViewPr>
  <p:notesTextViewPr>
    <p:cViewPr>
      <p:scale>
        <a:sx n="3" d="2"/>
        <a:sy n="3" d="2"/>
      </p:scale>
      <p:origin x="0" y="0"/>
    </p:cViewPr>
  </p:notesTextViewPr>
  <p:sorterViewPr>
    <p:cViewPr>
      <p:scale>
        <a:sx n="100" d="100"/>
        <a:sy n="100" d="100"/>
      </p:scale>
      <p:origin x="0" y="0"/>
    </p:cViewPr>
  </p:sorterViewPr>
  <p:notesViewPr>
    <p:cSldViewPr snapToGrid="0" showGuides="1">
      <p:cViewPr varScale="1">
        <p:scale>
          <a:sx n="90" d="100"/>
          <a:sy n="90" d="100"/>
        </p:scale>
        <p:origin x="3696" y="7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font" Target="fonts/font5.fntdata"/><Relationship Id="rId42"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font" Target="fonts/font4.fntdata"/><Relationship Id="rId38" Type="http://schemas.openxmlformats.org/officeDocument/2006/relationships/font" Target="fonts/font9.fntdata"/><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handoutMaster" Target="handoutMasters/handoutMaster1.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font" Target="fonts/font7.fnt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2.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font" Target="fonts/font1.fntdata"/><Relationship Id="rId35" Type="http://schemas.openxmlformats.org/officeDocument/2006/relationships/font" Target="fonts/font6.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13E23B0-7AFB-419F-88ED-9863E094EC0D}" type="datetimeFigureOut">
              <a:rPr lang="en-GB" smtClean="0"/>
              <a:t>29/09/2020</a:t>
            </a:fld>
            <a:endParaRPr lang="en-GB"/>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6115618-F096-47F9-A2E0-5659E59688C3}" type="slidenum">
              <a:rPr lang="en-GB" smtClean="0"/>
              <a:t>‹#›</a:t>
            </a:fld>
            <a:endParaRPr lang="en-GB"/>
          </a:p>
        </p:txBody>
      </p:sp>
    </p:spTree>
    <p:extLst>
      <p:ext uri="{BB962C8B-B14F-4D97-AF65-F5344CB8AC3E}">
        <p14:creationId xmlns:p14="http://schemas.microsoft.com/office/powerpoint/2010/main" val="4266240116"/>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0% White">
    <p:bg>
      <p:bgPr>
        <a:solidFill>
          <a:schemeClr val="accent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40" y="0"/>
            <a:ext cx="9137920" cy="6858000"/>
          </a:xfrm>
          <a:prstGeom prst="rect">
            <a:avLst/>
          </a:prstGeom>
        </p:spPr>
      </p:pic>
    </p:spTree>
    <p:extLst>
      <p:ext uri="{BB962C8B-B14F-4D97-AF65-F5344CB8AC3E}">
        <p14:creationId xmlns:p14="http://schemas.microsoft.com/office/powerpoint/2010/main" val="20528969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2% White">
    <p:bg>
      <p:bgPr>
        <a:solidFill>
          <a:schemeClr val="accent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40" y="0"/>
            <a:ext cx="9137920" cy="6858000"/>
          </a:xfrm>
          <a:prstGeom prst="rect">
            <a:avLst/>
          </a:prstGeom>
        </p:spPr>
      </p:pic>
    </p:spTree>
    <p:extLst>
      <p:ext uri="{BB962C8B-B14F-4D97-AF65-F5344CB8AC3E}">
        <p14:creationId xmlns:p14="http://schemas.microsoft.com/office/powerpoint/2010/main" val="22415574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5% White">
    <p:bg>
      <p:bgPr>
        <a:solidFill>
          <a:schemeClr val="accent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40" y="0"/>
            <a:ext cx="9137920" cy="6858000"/>
          </a:xfrm>
          <a:prstGeom prst="rect">
            <a:avLst/>
          </a:prstGeom>
        </p:spPr>
      </p:pic>
    </p:spTree>
    <p:extLst>
      <p:ext uri="{BB962C8B-B14F-4D97-AF65-F5344CB8AC3E}">
        <p14:creationId xmlns:p14="http://schemas.microsoft.com/office/powerpoint/2010/main" val="20882981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0% White">
    <p:bg>
      <p:bgPr>
        <a:solidFill>
          <a:schemeClr val="accent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40" y="0"/>
            <a:ext cx="9137920" cy="6858000"/>
          </a:xfrm>
          <a:prstGeom prst="rect">
            <a:avLst/>
          </a:prstGeom>
        </p:spPr>
      </p:pic>
    </p:spTree>
    <p:extLst>
      <p:ext uri="{BB962C8B-B14F-4D97-AF65-F5344CB8AC3E}">
        <p14:creationId xmlns:p14="http://schemas.microsoft.com/office/powerpoint/2010/main" val="20340394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5% White">
    <p:bg>
      <p:bgPr>
        <a:solidFill>
          <a:schemeClr val="accent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40" y="0"/>
            <a:ext cx="9137920" cy="6858000"/>
          </a:xfrm>
          <a:prstGeom prst="rect">
            <a:avLst/>
          </a:prstGeom>
        </p:spPr>
      </p:pic>
    </p:spTree>
    <p:extLst>
      <p:ext uri="{BB962C8B-B14F-4D97-AF65-F5344CB8AC3E}">
        <p14:creationId xmlns:p14="http://schemas.microsoft.com/office/powerpoint/2010/main" val="1929456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5% White">
    <p:bg>
      <p:bgPr>
        <a:solidFill>
          <a:schemeClr val="accent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40" y="0"/>
            <a:ext cx="9137920" cy="6858000"/>
          </a:xfrm>
          <a:prstGeom prst="rect">
            <a:avLst/>
          </a:prstGeom>
        </p:spPr>
      </p:pic>
    </p:spTree>
    <p:extLst>
      <p:ext uri="{BB962C8B-B14F-4D97-AF65-F5344CB8AC3E}">
        <p14:creationId xmlns:p14="http://schemas.microsoft.com/office/powerpoint/2010/main" val="21455605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lid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00649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9">
            <a:lum/>
          </a:blip>
          <a:srcRect/>
          <a:stretch>
            <a:fillRect/>
          </a:stretch>
        </a:blip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711" r:id="rId1"/>
    <p:sldLayoutId id="2147483717" r:id="rId2"/>
    <p:sldLayoutId id="2147483712" r:id="rId3"/>
    <p:sldLayoutId id="2147483713" r:id="rId4"/>
    <p:sldLayoutId id="2147483716" r:id="rId5"/>
    <p:sldLayoutId id="2147483714" r:id="rId6"/>
    <p:sldLayoutId id="2147483715" r:id="rId7"/>
  </p:sldLayoutIdLst>
  <p:txStyles>
    <p:title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anose="020F0502020204030204" pitchFamily="34" charset="0"/>
        </a:defRPr>
      </a:lvl2pPr>
      <a:lvl3pPr algn="ctr" rtl="0" eaLnBrk="1" fontAlgn="base" hangingPunct="1">
        <a:spcBef>
          <a:spcPct val="0"/>
        </a:spcBef>
        <a:spcAft>
          <a:spcPct val="0"/>
        </a:spcAft>
        <a:defRPr sz="4400">
          <a:solidFill>
            <a:schemeClr val="tx1"/>
          </a:solidFill>
          <a:latin typeface="Calibri" panose="020F0502020204030204" pitchFamily="34" charset="0"/>
        </a:defRPr>
      </a:lvl3pPr>
      <a:lvl4pPr algn="ctr" rtl="0" eaLnBrk="1" fontAlgn="base" hangingPunct="1">
        <a:spcBef>
          <a:spcPct val="0"/>
        </a:spcBef>
        <a:spcAft>
          <a:spcPct val="0"/>
        </a:spcAft>
        <a:defRPr sz="4400">
          <a:solidFill>
            <a:schemeClr val="tx1"/>
          </a:solidFill>
          <a:latin typeface="Calibri" panose="020F0502020204030204" pitchFamily="34" charset="0"/>
        </a:defRPr>
      </a:lvl4pPr>
      <a:lvl5pPr algn="ctr" rtl="0" eaLnBrk="1" fontAlgn="base" hangingPunct="1">
        <a:spcBef>
          <a:spcPct val="0"/>
        </a:spcBef>
        <a:spcAft>
          <a:spcPct val="0"/>
        </a:spcAft>
        <a:defRPr sz="4400">
          <a:solidFill>
            <a:schemeClr val="tx1"/>
          </a:solidFill>
          <a:latin typeface="Calibri" panose="020F0502020204030204" pitchFamily="34" charset="0"/>
        </a:defRPr>
      </a:lvl5pPr>
      <a:lvl6pPr marL="457200" algn="ctr" rtl="0" eaLnBrk="1" fontAlgn="base" hangingPunct="1">
        <a:spcBef>
          <a:spcPct val="0"/>
        </a:spcBef>
        <a:spcAft>
          <a:spcPct val="0"/>
        </a:spcAft>
        <a:defRPr sz="4400">
          <a:solidFill>
            <a:schemeClr val="tx1"/>
          </a:solidFill>
          <a:latin typeface="Calibri" panose="020F0502020204030204" pitchFamily="34" charset="0"/>
        </a:defRPr>
      </a:lvl6pPr>
      <a:lvl7pPr marL="914400" algn="ctr" rtl="0" eaLnBrk="1" fontAlgn="base" hangingPunct="1">
        <a:spcBef>
          <a:spcPct val="0"/>
        </a:spcBef>
        <a:spcAft>
          <a:spcPct val="0"/>
        </a:spcAft>
        <a:defRPr sz="4400">
          <a:solidFill>
            <a:schemeClr val="tx1"/>
          </a:solidFill>
          <a:latin typeface="Calibri" panose="020F0502020204030204" pitchFamily="34" charset="0"/>
        </a:defRPr>
      </a:lvl7pPr>
      <a:lvl8pPr marL="1371600" algn="ctr" rtl="0" eaLnBrk="1" fontAlgn="base" hangingPunct="1">
        <a:spcBef>
          <a:spcPct val="0"/>
        </a:spcBef>
        <a:spcAft>
          <a:spcPct val="0"/>
        </a:spcAft>
        <a:defRPr sz="4400">
          <a:solidFill>
            <a:schemeClr val="tx1"/>
          </a:solidFill>
          <a:latin typeface="Calibri" panose="020F0502020204030204" pitchFamily="34" charset="0"/>
        </a:defRPr>
      </a:lvl8pPr>
      <a:lvl9pPr marL="1828800" algn="ctr" rtl="0" eaLnBrk="1" fontAlgn="base" hangingPunct="1">
        <a:spcBef>
          <a:spcPct val="0"/>
        </a:spcBef>
        <a:spcAft>
          <a:spcPct val="0"/>
        </a:spcAft>
        <a:defRPr sz="4400">
          <a:solidFill>
            <a:schemeClr val="tx1"/>
          </a:solidFill>
          <a:latin typeface="Calibri" panose="020F0502020204030204" pitchFamily="34" charset="0"/>
        </a:defRPr>
      </a:lvl9pPr>
    </p:titleStyle>
    <p:bodyStyle>
      <a:lvl1pPr marL="342900" indent="-342900" algn="l" rtl="0" eaLnBrk="1" fontAlgn="base" hangingPunct="1">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www.twinkl.co.uk/resources/keystage3-ks3/keystage3-ks3-science" TargetMode="External"/><Relationship Id="rId2" Type="http://schemas.openxmlformats.org/officeDocument/2006/relationships/image" Target="../media/image8.jp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hyperlink" Target="https://www.twinkl.co.uk/resources/keystage3-ks3/keystage3-ks3-science" TargetMode="External"/><Relationship Id="rId2" Type="http://schemas.openxmlformats.org/officeDocument/2006/relationships/image" Target="../media/image9.jpg"/><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3" Type="http://schemas.openxmlformats.org/officeDocument/2006/relationships/hyperlink" Target="https://www.twinkl.co.uk/resources/keystage3-ks3/keystage3-ks3-science" TargetMode="External"/><Relationship Id="rId2" Type="http://schemas.openxmlformats.org/officeDocument/2006/relationships/image" Target="../media/image9.jpg"/><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3" Type="http://schemas.openxmlformats.org/officeDocument/2006/relationships/hyperlink" Target="https://www.twinkl.co.uk/resources/keystage3-ks3/keystage3-ks3-science" TargetMode="External"/><Relationship Id="rId2" Type="http://schemas.openxmlformats.org/officeDocument/2006/relationships/image" Target="../media/image9.jpg"/><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3" Type="http://schemas.openxmlformats.org/officeDocument/2006/relationships/hyperlink" Target="https://www.twinkl.co.uk/resources/keystage3-ks3/keystage3-ks3-science" TargetMode="External"/><Relationship Id="rId2" Type="http://schemas.openxmlformats.org/officeDocument/2006/relationships/image" Target="../media/image9.jpg"/><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3" Type="http://schemas.openxmlformats.org/officeDocument/2006/relationships/hyperlink" Target="https://www.twinkl.co.uk/resources/keystage3-ks3/keystage3-ks3-science" TargetMode="External"/><Relationship Id="rId2" Type="http://schemas.openxmlformats.org/officeDocument/2006/relationships/image" Target="../media/image9.jpg"/><Relationship Id="rId1" Type="http://schemas.openxmlformats.org/officeDocument/2006/relationships/slideLayout" Target="../slideLayouts/slideLayout1.xml"/><Relationship Id="rId5" Type="http://schemas.openxmlformats.org/officeDocument/2006/relationships/image" Target="../media/image18.png"/><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3" Type="http://schemas.openxmlformats.org/officeDocument/2006/relationships/hyperlink" Target="https://www.twinkl.co.uk/resources/keystage3-ks3/keystage3-ks3-science" TargetMode="External"/><Relationship Id="rId2" Type="http://schemas.openxmlformats.org/officeDocument/2006/relationships/image" Target="../media/image9.jp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hyperlink" Target="https://www.twinkl.co.uk/resources/keystage3-ks3/keystage3-ks3-science" TargetMode="External"/><Relationship Id="rId7" Type="http://schemas.openxmlformats.org/officeDocument/2006/relationships/image" Target="../media/image32.png"/><Relationship Id="rId2" Type="http://schemas.openxmlformats.org/officeDocument/2006/relationships/image" Target="../media/image9.jpg"/><Relationship Id="rId1" Type="http://schemas.openxmlformats.org/officeDocument/2006/relationships/slideLayout" Target="../slideLayouts/slideLayout1.xml"/><Relationship Id="rId6" Type="http://schemas.openxmlformats.org/officeDocument/2006/relationships/image" Target="../media/image31.png"/><Relationship Id="rId5" Type="http://schemas.openxmlformats.org/officeDocument/2006/relationships/image" Target="../media/image30.png"/><Relationship Id="rId10" Type="http://schemas.openxmlformats.org/officeDocument/2006/relationships/image" Target="../media/image35.png"/><Relationship Id="rId4" Type="http://schemas.openxmlformats.org/officeDocument/2006/relationships/image" Target="../media/image29.png"/><Relationship Id="rId9" Type="http://schemas.openxmlformats.org/officeDocument/2006/relationships/image" Target="../media/image34.png"/></Relationships>
</file>

<file path=ppt/slides/_rels/slide17.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hyperlink" Target="https://www.twinkl.co.uk/resources/keystage3-ks3/keystage3-ks3-science" TargetMode="External"/><Relationship Id="rId7" Type="http://schemas.openxmlformats.org/officeDocument/2006/relationships/image" Target="../media/image32.png"/><Relationship Id="rId2" Type="http://schemas.openxmlformats.org/officeDocument/2006/relationships/image" Target="../media/image9.jpg"/><Relationship Id="rId1" Type="http://schemas.openxmlformats.org/officeDocument/2006/relationships/slideLayout" Target="../slideLayouts/slideLayout1.xml"/><Relationship Id="rId6" Type="http://schemas.openxmlformats.org/officeDocument/2006/relationships/image" Target="../media/image31.png"/><Relationship Id="rId5" Type="http://schemas.openxmlformats.org/officeDocument/2006/relationships/image" Target="../media/image30.png"/><Relationship Id="rId10" Type="http://schemas.openxmlformats.org/officeDocument/2006/relationships/image" Target="../media/image35.png"/><Relationship Id="rId4" Type="http://schemas.openxmlformats.org/officeDocument/2006/relationships/image" Target="../media/image29.png"/><Relationship Id="rId9" Type="http://schemas.openxmlformats.org/officeDocument/2006/relationships/image" Target="../media/image34.png"/></Relationships>
</file>

<file path=ppt/slides/_rels/slide18.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hyperlink" Target="https://www.twinkl.co.uk/resources/keystage3-ks3/keystage3-ks3-science" TargetMode="External"/><Relationship Id="rId7" Type="http://schemas.openxmlformats.org/officeDocument/2006/relationships/image" Target="../media/image32.png"/><Relationship Id="rId2" Type="http://schemas.openxmlformats.org/officeDocument/2006/relationships/image" Target="../media/image9.jpg"/><Relationship Id="rId1" Type="http://schemas.openxmlformats.org/officeDocument/2006/relationships/slideLayout" Target="../slideLayouts/slideLayout1.xml"/><Relationship Id="rId6" Type="http://schemas.openxmlformats.org/officeDocument/2006/relationships/image" Target="../media/image31.png"/><Relationship Id="rId5" Type="http://schemas.openxmlformats.org/officeDocument/2006/relationships/image" Target="../media/image30.png"/><Relationship Id="rId10" Type="http://schemas.openxmlformats.org/officeDocument/2006/relationships/image" Target="../media/image35.png"/><Relationship Id="rId4" Type="http://schemas.openxmlformats.org/officeDocument/2006/relationships/image" Target="../media/image29.png"/><Relationship Id="rId9" Type="http://schemas.openxmlformats.org/officeDocument/2006/relationships/image" Target="../media/image34.png"/></Relationships>
</file>

<file path=ppt/slides/_rels/slide19.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hyperlink" Target="https://www.twinkl.co.uk/resources/keystage3-ks3/keystage3-ks3-science" TargetMode="External"/><Relationship Id="rId7" Type="http://schemas.openxmlformats.org/officeDocument/2006/relationships/image" Target="../media/image32.png"/><Relationship Id="rId2" Type="http://schemas.openxmlformats.org/officeDocument/2006/relationships/image" Target="../media/image9.jpg"/><Relationship Id="rId1" Type="http://schemas.openxmlformats.org/officeDocument/2006/relationships/slideLayout" Target="../slideLayouts/slideLayout1.xml"/><Relationship Id="rId6" Type="http://schemas.openxmlformats.org/officeDocument/2006/relationships/image" Target="../media/image31.png"/><Relationship Id="rId5" Type="http://schemas.openxmlformats.org/officeDocument/2006/relationships/image" Target="../media/image30.png"/><Relationship Id="rId10" Type="http://schemas.openxmlformats.org/officeDocument/2006/relationships/image" Target="../media/image35.png"/><Relationship Id="rId4" Type="http://schemas.openxmlformats.org/officeDocument/2006/relationships/image" Target="../media/image29.png"/><Relationship Id="rId9" Type="http://schemas.openxmlformats.org/officeDocument/2006/relationships/image" Target="../media/image34.png"/></Relationships>
</file>

<file path=ppt/slides/_rels/slide2.xml.rels><?xml version="1.0" encoding="UTF-8" standalone="yes"?>
<Relationships xmlns="http://schemas.openxmlformats.org/package/2006/relationships"><Relationship Id="rId3" Type="http://schemas.openxmlformats.org/officeDocument/2006/relationships/hyperlink" Target="https://www.twinkl.co.uk/resources/keystage3-ks3/keystage3-ks3-science" TargetMode="External"/><Relationship Id="rId2" Type="http://schemas.openxmlformats.org/officeDocument/2006/relationships/image" Target="../media/image9.jp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hyperlink" Target="https://www.twinkl.co.uk/resources/keystage3-ks3/keystage3-ks3-science" TargetMode="External"/><Relationship Id="rId7" Type="http://schemas.openxmlformats.org/officeDocument/2006/relationships/image" Target="../media/image32.png"/><Relationship Id="rId2" Type="http://schemas.openxmlformats.org/officeDocument/2006/relationships/image" Target="../media/image9.jpg"/><Relationship Id="rId1" Type="http://schemas.openxmlformats.org/officeDocument/2006/relationships/slideLayout" Target="../slideLayouts/slideLayout1.xml"/><Relationship Id="rId6" Type="http://schemas.openxmlformats.org/officeDocument/2006/relationships/image" Target="../media/image31.png"/><Relationship Id="rId5" Type="http://schemas.openxmlformats.org/officeDocument/2006/relationships/image" Target="../media/image30.png"/><Relationship Id="rId10" Type="http://schemas.openxmlformats.org/officeDocument/2006/relationships/image" Target="../media/image35.png"/><Relationship Id="rId4" Type="http://schemas.openxmlformats.org/officeDocument/2006/relationships/image" Target="../media/image29.png"/><Relationship Id="rId9" Type="http://schemas.openxmlformats.org/officeDocument/2006/relationships/image" Target="../media/image34.png"/></Relationships>
</file>

<file path=ppt/slides/_rels/slide21.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hyperlink" Target="https://www.twinkl.co.uk/resources/keystage3-ks3/keystage3-ks3-science" TargetMode="External"/><Relationship Id="rId7" Type="http://schemas.openxmlformats.org/officeDocument/2006/relationships/image" Target="../media/image32.png"/><Relationship Id="rId2" Type="http://schemas.openxmlformats.org/officeDocument/2006/relationships/image" Target="../media/image9.jpg"/><Relationship Id="rId1" Type="http://schemas.openxmlformats.org/officeDocument/2006/relationships/slideLayout" Target="../slideLayouts/slideLayout1.xml"/><Relationship Id="rId6" Type="http://schemas.openxmlformats.org/officeDocument/2006/relationships/image" Target="../media/image31.png"/><Relationship Id="rId5" Type="http://schemas.openxmlformats.org/officeDocument/2006/relationships/image" Target="../media/image30.png"/><Relationship Id="rId10" Type="http://schemas.openxmlformats.org/officeDocument/2006/relationships/image" Target="../media/image35.png"/><Relationship Id="rId4" Type="http://schemas.openxmlformats.org/officeDocument/2006/relationships/image" Target="../media/image29.png"/><Relationship Id="rId9" Type="http://schemas.openxmlformats.org/officeDocument/2006/relationships/image" Target="../media/image34.png"/></Relationships>
</file>

<file path=ppt/slides/_rels/slide22.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hyperlink" Target="https://www.twinkl.co.uk/resources/keystage3-ks3/keystage3-ks3-science" TargetMode="External"/><Relationship Id="rId7" Type="http://schemas.openxmlformats.org/officeDocument/2006/relationships/image" Target="../media/image32.png"/><Relationship Id="rId2" Type="http://schemas.openxmlformats.org/officeDocument/2006/relationships/image" Target="../media/image9.jpg"/><Relationship Id="rId1" Type="http://schemas.openxmlformats.org/officeDocument/2006/relationships/slideLayout" Target="../slideLayouts/slideLayout1.xml"/><Relationship Id="rId6" Type="http://schemas.openxmlformats.org/officeDocument/2006/relationships/image" Target="../media/image31.png"/><Relationship Id="rId5" Type="http://schemas.openxmlformats.org/officeDocument/2006/relationships/image" Target="../media/image30.png"/><Relationship Id="rId10" Type="http://schemas.openxmlformats.org/officeDocument/2006/relationships/image" Target="../media/image35.png"/><Relationship Id="rId4" Type="http://schemas.openxmlformats.org/officeDocument/2006/relationships/image" Target="../media/image29.png"/><Relationship Id="rId9" Type="http://schemas.openxmlformats.org/officeDocument/2006/relationships/image" Target="../media/image34.png"/></Relationships>
</file>

<file path=ppt/slides/_rels/slide23.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hyperlink" Target="https://www.twinkl.co.uk/resources/keystage3-ks3/keystage3-ks3-science" TargetMode="External"/><Relationship Id="rId7" Type="http://schemas.openxmlformats.org/officeDocument/2006/relationships/image" Target="../media/image32.png"/><Relationship Id="rId2" Type="http://schemas.openxmlformats.org/officeDocument/2006/relationships/image" Target="../media/image9.jpg"/><Relationship Id="rId1" Type="http://schemas.openxmlformats.org/officeDocument/2006/relationships/slideLayout" Target="../slideLayouts/slideLayout1.xml"/><Relationship Id="rId6" Type="http://schemas.openxmlformats.org/officeDocument/2006/relationships/image" Target="../media/image31.png"/><Relationship Id="rId5" Type="http://schemas.openxmlformats.org/officeDocument/2006/relationships/image" Target="../media/image30.png"/><Relationship Id="rId10" Type="http://schemas.openxmlformats.org/officeDocument/2006/relationships/image" Target="../media/image35.png"/><Relationship Id="rId4" Type="http://schemas.openxmlformats.org/officeDocument/2006/relationships/image" Target="../media/image29.png"/><Relationship Id="rId9" Type="http://schemas.openxmlformats.org/officeDocument/2006/relationships/image" Target="../media/image34.png"/></Relationships>
</file>

<file path=ppt/slides/_rels/slide24.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hyperlink" Target="https://www.twinkl.co.uk/resources/keystage3-ks3/keystage3-ks3-science" TargetMode="External"/><Relationship Id="rId7" Type="http://schemas.openxmlformats.org/officeDocument/2006/relationships/image" Target="../media/image32.png"/><Relationship Id="rId2" Type="http://schemas.openxmlformats.org/officeDocument/2006/relationships/image" Target="../media/image9.jpg"/><Relationship Id="rId1" Type="http://schemas.openxmlformats.org/officeDocument/2006/relationships/slideLayout" Target="../slideLayouts/slideLayout1.xml"/><Relationship Id="rId6" Type="http://schemas.openxmlformats.org/officeDocument/2006/relationships/image" Target="../media/image31.png"/><Relationship Id="rId5" Type="http://schemas.openxmlformats.org/officeDocument/2006/relationships/image" Target="../media/image30.png"/><Relationship Id="rId10" Type="http://schemas.openxmlformats.org/officeDocument/2006/relationships/image" Target="../media/image35.png"/><Relationship Id="rId4" Type="http://schemas.openxmlformats.org/officeDocument/2006/relationships/image" Target="../media/image29.png"/><Relationship Id="rId9" Type="http://schemas.openxmlformats.org/officeDocument/2006/relationships/image" Target="../media/image34.png"/></Relationships>
</file>

<file path=ppt/slides/_rels/slide3.xml.rels><?xml version="1.0" encoding="UTF-8" standalone="yes"?>
<Relationships xmlns="http://schemas.openxmlformats.org/package/2006/relationships"><Relationship Id="rId3" Type="http://schemas.openxmlformats.org/officeDocument/2006/relationships/hyperlink" Target="https://www.twinkl.co.uk/resources/keystage3-ks3/keystage3-ks3-science" TargetMode="External"/><Relationship Id="rId7" Type="http://schemas.openxmlformats.org/officeDocument/2006/relationships/image" Target="../media/image13.png"/><Relationship Id="rId2" Type="http://schemas.openxmlformats.org/officeDocument/2006/relationships/image" Target="../media/image9.jpg"/><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hyperlink" Target="https://www.twinkl.co.uk/resources/keystage3-ks3/keystage3-ks3-science" TargetMode="External"/><Relationship Id="rId7" Type="http://schemas.openxmlformats.org/officeDocument/2006/relationships/image" Target="../media/image17.png"/><Relationship Id="rId2" Type="http://schemas.openxmlformats.org/officeDocument/2006/relationships/image" Target="../media/image9.jpg"/><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3" Type="http://schemas.openxmlformats.org/officeDocument/2006/relationships/hyperlink" Target="https://www.twinkl.co.uk/resources/keystage3-ks3/keystage3-ks3-science" TargetMode="External"/><Relationship Id="rId2" Type="http://schemas.openxmlformats.org/officeDocument/2006/relationships/image" Target="../media/image9.jpg"/><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6.xml.rels><?xml version="1.0" encoding="UTF-8" standalone="yes"?>
<Relationships xmlns="http://schemas.openxmlformats.org/package/2006/relationships"><Relationship Id="rId3" Type="http://schemas.openxmlformats.org/officeDocument/2006/relationships/hyperlink" Target="https://www.twinkl.co.uk/resources/keystage3-ks3/keystage3-ks3-science" TargetMode="External"/><Relationship Id="rId2" Type="http://schemas.openxmlformats.org/officeDocument/2006/relationships/image" Target="../media/image9.jpg"/><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3" Type="http://schemas.openxmlformats.org/officeDocument/2006/relationships/hyperlink" Target="https://www.twinkl.co.uk/resources/keystage3-ks3/keystage3-ks3-science" TargetMode="External"/><Relationship Id="rId2" Type="http://schemas.openxmlformats.org/officeDocument/2006/relationships/image" Target="../media/image9.jpg"/><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3" Type="http://schemas.openxmlformats.org/officeDocument/2006/relationships/hyperlink" Target="https://www.twinkl.co.uk/resources/keystage3-ks3/keystage3-ks3-science" TargetMode="External"/><Relationship Id="rId2" Type="http://schemas.openxmlformats.org/officeDocument/2006/relationships/image" Target="../media/image9.jpg"/><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3" Type="http://schemas.openxmlformats.org/officeDocument/2006/relationships/hyperlink" Target="https://www.twinkl.co.uk/resources/keystage3-ks3/keystage3-ks3-science" TargetMode="External"/><Relationship Id="rId2" Type="http://schemas.openxmlformats.org/officeDocument/2006/relationships/image" Target="../media/image9.jpg"/><Relationship Id="rId1" Type="http://schemas.openxmlformats.org/officeDocument/2006/relationships/slideLayout" Target="../slideLayouts/slideLayout1.xml"/><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63CA855-61F1-4AF2-A80F-5CFA2E3670F5}"/>
              </a:ext>
            </a:extLst>
          </p:cNvPr>
          <p:cNvSpPr/>
          <p:nvPr/>
        </p:nvSpPr>
        <p:spPr>
          <a:xfrm>
            <a:off x="1850994" y="2548582"/>
            <a:ext cx="5442012" cy="1687811"/>
          </a:xfrm>
          <a:prstGeom prst="rect">
            <a:avLst/>
          </a:prstGeom>
          <a:solidFill>
            <a:srgbClr val="009385">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252000" rIns="252000" rtlCol="0" anchor="ctr"/>
          <a:lstStyle/>
          <a:p>
            <a:pPr algn="ctr" eaLnBrk="1" hangingPunct="1">
              <a:defRPr/>
            </a:pPr>
            <a:r>
              <a:rPr lang="en-GB" altLang="en-US" sz="3600" dirty="0">
                <a:solidFill>
                  <a:prstClr val="white"/>
                </a:solidFill>
                <a:cs typeface="Clear Sans Light" panose="020B0303030202020304" pitchFamily="34" charset="0"/>
              </a:rPr>
              <a:t>Cells and Organisation</a:t>
            </a:r>
            <a:br>
              <a:rPr lang="en-GB" altLang="en-US" sz="3600" b="1" dirty="0">
                <a:solidFill>
                  <a:prstClr val="white"/>
                </a:solidFill>
                <a:latin typeface="Twinkl Light" pitchFamily="2" charset="0"/>
                <a:cs typeface="Clear Sans Medium" panose="020B0603030202020304" pitchFamily="34" charset="0"/>
              </a:rPr>
            </a:br>
            <a:r>
              <a:rPr lang="en-GB" altLang="en-US" sz="3600" b="1" dirty="0">
                <a:solidFill>
                  <a:prstClr val="white"/>
                </a:solidFill>
                <a:cs typeface="Clear Sans Medium" panose="020B0603030202020304" pitchFamily="34" charset="0"/>
              </a:rPr>
              <a:t>Specialised Cells</a:t>
            </a:r>
            <a:endParaRPr lang="en-GB" altLang="en-US" sz="3600" dirty="0">
              <a:solidFill>
                <a:srgbClr val="E1DDD1"/>
              </a:solidFill>
              <a:cs typeface="Clear Sans" panose="020B0503030202020304" pitchFamily="34" charset="0"/>
            </a:endParaRPr>
          </a:p>
        </p:txBody>
      </p:sp>
      <p:sp>
        <p:nvSpPr>
          <p:cNvPr id="2" name="Rectangle 1">
            <a:hlinkClick r:id="rId3"/>
            <a:extLst>
              <a:ext uri="{FF2B5EF4-FFF2-40B4-BE49-F238E27FC236}">
                <a16:creationId xmlns:a16="http://schemas.microsoft.com/office/drawing/2014/main" id="{1B8636A7-FD12-4ECF-9824-B4E7CA42021E}"/>
              </a:ext>
            </a:extLst>
          </p:cNvPr>
          <p:cNvSpPr/>
          <p:nvPr/>
        </p:nvSpPr>
        <p:spPr>
          <a:xfrm>
            <a:off x="3816991" y="6115574"/>
            <a:ext cx="1526796" cy="4697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2" name="Title 1">
            <a:extLst>
              <a:ext uri="{FF2B5EF4-FFF2-40B4-BE49-F238E27FC236}">
                <a16:creationId xmlns:a16="http://schemas.microsoft.com/office/drawing/2014/main" id="{C12347F8-FAE4-4DAF-8257-07D9481DD4F7}"/>
              </a:ext>
            </a:extLst>
          </p:cNvPr>
          <p:cNvSpPr txBox="1">
            <a:spLocks/>
          </p:cNvSpPr>
          <p:nvPr/>
        </p:nvSpPr>
        <p:spPr bwMode="auto">
          <a:xfrm>
            <a:off x="0" y="645195"/>
            <a:ext cx="9144000" cy="62071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anose="020F0502020204030204" pitchFamily="34" charset="0"/>
              </a:defRPr>
            </a:lvl2pPr>
            <a:lvl3pPr algn="ctr" rtl="0" eaLnBrk="1" fontAlgn="base" hangingPunct="1">
              <a:spcBef>
                <a:spcPct val="0"/>
              </a:spcBef>
              <a:spcAft>
                <a:spcPct val="0"/>
              </a:spcAft>
              <a:defRPr sz="4400">
                <a:solidFill>
                  <a:schemeClr val="tx1"/>
                </a:solidFill>
                <a:latin typeface="Calibri" panose="020F0502020204030204" pitchFamily="34" charset="0"/>
              </a:defRPr>
            </a:lvl3pPr>
            <a:lvl4pPr algn="ctr" rtl="0" eaLnBrk="1" fontAlgn="base" hangingPunct="1">
              <a:spcBef>
                <a:spcPct val="0"/>
              </a:spcBef>
              <a:spcAft>
                <a:spcPct val="0"/>
              </a:spcAft>
              <a:defRPr sz="4400">
                <a:solidFill>
                  <a:schemeClr val="tx1"/>
                </a:solidFill>
                <a:latin typeface="Calibri" panose="020F0502020204030204" pitchFamily="34" charset="0"/>
              </a:defRPr>
            </a:lvl4pPr>
            <a:lvl5pPr algn="ctr" rtl="0" eaLnBrk="1" fontAlgn="base" hangingPunct="1">
              <a:spcBef>
                <a:spcPct val="0"/>
              </a:spcBef>
              <a:spcAft>
                <a:spcPct val="0"/>
              </a:spcAft>
              <a:defRPr sz="4400">
                <a:solidFill>
                  <a:schemeClr val="tx1"/>
                </a:solidFill>
                <a:latin typeface="Calibri" panose="020F0502020204030204" pitchFamily="34" charset="0"/>
              </a:defRPr>
            </a:lvl5pPr>
            <a:lvl6pPr marL="457200" algn="ctr" rtl="0" eaLnBrk="1" fontAlgn="base" hangingPunct="1">
              <a:spcBef>
                <a:spcPct val="0"/>
              </a:spcBef>
              <a:spcAft>
                <a:spcPct val="0"/>
              </a:spcAft>
              <a:defRPr sz="4400">
                <a:solidFill>
                  <a:schemeClr val="tx1"/>
                </a:solidFill>
                <a:latin typeface="Calibri" panose="020F0502020204030204" pitchFamily="34" charset="0"/>
              </a:defRPr>
            </a:lvl6pPr>
            <a:lvl7pPr marL="914400" algn="ctr" rtl="0" eaLnBrk="1" fontAlgn="base" hangingPunct="1">
              <a:spcBef>
                <a:spcPct val="0"/>
              </a:spcBef>
              <a:spcAft>
                <a:spcPct val="0"/>
              </a:spcAft>
              <a:defRPr sz="4400">
                <a:solidFill>
                  <a:schemeClr val="tx1"/>
                </a:solidFill>
                <a:latin typeface="Calibri" panose="020F0502020204030204" pitchFamily="34" charset="0"/>
              </a:defRPr>
            </a:lvl7pPr>
            <a:lvl8pPr marL="1371600" algn="ctr" rtl="0" eaLnBrk="1" fontAlgn="base" hangingPunct="1">
              <a:spcBef>
                <a:spcPct val="0"/>
              </a:spcBef>
              <a:spcAft>
                <a:spcPct val="0"/>
              </a:spcAft>
              <a:defRPr sz="4400">
                <a:solidFill>
                  <a:schemeClr val="tx1"/>
                </a:solidFill>
                <a:latin typeface="Calibri" panose="020F0502020204030204" pitchFamily="34" charset="0"/>
              </a:defRPr>
            </a:lvl8pPr>
            <a:lvl9pPr marL="1828800" algn="ctr" rtl="0" eaLnBrk="1" fontAlgn="base" hangingPunct="1">
              <a:spcBef>
                <a:spcPct val="0"/>
              </a:spcBef>
              <a:spcAft>
                <a:spcPct val="0"/>
              </a:spcAft>
              <a:defRPr sz="4400">
                <a:solidFill>
                  <a:schemeClr val="tx1"/>
                </a:solidFill>
                <a:latin typeface="Calibri" panose="020F0502020204030204" pitchFamily="34" charset="0"/>
              </a:defRPr>
            </a:lvl9pPr>
          </a:lstStyle>
          <a:p>
            <a:pPr fontAlgn="auto">
              <a:spcAft>
                <a:spcPts val="0"/>
              </a:spcAft>
              <a:defRPr/>
            </a:pPr>
            <a:r>
              <a:rPr lang="en-GB" sz="3200" b="1" dirty="0">
                <a:solidFill>
                  <a:srgbClr val="009385"/>
                </a:solidFill>
                <a:latin typeface="Open Sans" panose="020B0606030504020204" pitchFamily="34" charset="0"/>
                <a:ea typeface="Open Sans" panose="020B0606030504020204" pitchFamily="34" charset="0"/>
                <a:cs typeface="Open Sans" panose="020B0606030504020204" pitchFamily="34" charset="0"/>
              </a:rPr>
              <a:t>Ciliated Epithelial Cell</a:t>
            </a:r>
          </a:p>
        </p:txBody>
      </p:sp>
      <p:sp>
        <p:nvSpPr>
          <p:cNvPr id="5" name="Rectangle 4">
            <a:hlinkClick r:id="rId3"/>
            <a:extLst>
              <a:ext uri="{FF2B5EF4-FFF2-40B4-BE49-F238E27FC236}">
                <a16:creationId xmlns:a16="http://schemas.microsoft.com/office/drawing/2014/main" id="{03B13BC8-FB9D-4DA6-99F1-6E2B3FDA1281}"/>
              </a:ext>
            </a:extLst>
          </p:cNvPr>
          <p:cNvSpPr/>
          <p:nvPr/>
        </p:nvSpPr>
        <p:spPr>
          <a:xfrm>
            <a:off x="8565159" y="6627302"/>
            <a:ext cx="534011" cy="170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itle 1">
            <a:extLst>
              <a:ext uri="{FF2B5EF4-FFF2-40B4-BE49-F238E27FC236}">
                <a16:creationId xmlns:a16="http://schemas.microsoft.com/office/drawing/2014/main" id="{02D06589-82F6-49EB-AC0C-A2E07CAE4FE4}"/>
              </a:ext>
            </a:extLst>
          </p:cNvPr>
          <p:cNvSpPr txBox="1">
            <a:spLocks/>
          </p:cNvSpPr>
          <p:nvPr/>
        </p:nvSpPr>
        <p:spPr>
          <a:xfrm>
            <a:off x="431802" y="1389016"/>
            <a:ext cx="8353424" cy="2554545"/>
          </a:xfrm>
          <a:prstGeom prst="rect">
            <a:avLst/>
          </a:prstGeom>
        </p:spPr>
        <p:txBody>
          <a:bodyPr wrap="square" lIns="0" rIns="0">
            <a:sp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defRPr/>
            </a:pPr>
            <a:r>
              <a:rPr lang="en-GB" altLang="en-US" sz="1600" dirty="0">
                <a:latin typeface="Open Sans" panose="020B0606030504020204" pitchFamily="34" charset="0"/>
                <a:ea typeface="Open Sans" panose="020B0606030504020204" pitchFamily="34" charset="0"/>
                <a:cs typeface="Open Sans" panose="020B0606030504020204" pitchFamily="34" charset="0"/>
              </a:rPr>
              <a:t>What is its function?</a:t>
            </a:r>
          </a:p>
          <a:p>
            <a:pPr algn="l">
              <a:defRPr/>
            </a:pPr>
            <a:endParaRPr lang="en-GB" altLang="en-US" sz="1600" dirty="0">
              <a:latin typeface="Open Sans" panose="020B0606030504020204" pitchFamily="34" charset="0"/>
              <a:ea typeface="Open Sans" panose="020B0606030504020204" pitchFamily="34" charset="0"/>
              <a:cs typeface="Open Sans" panose="020B0606030504020204" pitchFamily="34" charset="0"/>
            </a:endParaRPr>
          </a:p>
          <a:p>
            <a:pPr algn="l">
              <a:defRPr/>
            </a:pPr>
            <a:r>
              <a:rPr lang="en-GB" altLang="en-US" sz="1600" b="1" dirty="0">
                <a:solidFill>
                  <a:srgbClr val="009385"/>
                </a:solidFill>
                <a:latin typeface="Open Sans" panose="020B0606030504020204" pitchFamily="34" charset="0"/>
                <a:ea typeface="Open Sans" panose="020B0606030504020204" pitchFamily="34" charset="0"/>
                <a:cs typeface="Open Sans" panose="020B0606030504020204" pitchFamily="34" charset="0"/>
              </a:rPr>
              <a:t>To move mucus with trapped dust and microorganisms away from the lungs.</a:t>
            </a:r>
          </a:p>
          <a:p>
            <a:pPr algn="l">
              <a:defRPr/>
            </a:pPr>
            <a:endParaRPr lang="en-GB" altLang="en-US" sz="1600" dirty="0">
              <a:latin typeface="Open Sans" panose="020B0606030504020204" pitchFamily="34" charset="0"/>
              <a:ea typeface="Open Sans" panose="020B0606030504020204" pitchFamily="34" charset="0"/>
              <a:cs typeface="Open Sans" panose="020B0606030504020204" pitchFamily="34" charset="0"/>
            </a:endParaRPr>
          </a:p>
          <a:p>
            <a:pPr algn="l">
              <a:defRPr/>
            </a:pPr>
            <a:r>
              <a:rPr lang="en-GB" altLang="en-US" sz="1600" dirty="0">
                <a:latin typeface="Open Sans" panose="020B0606030504020204" pitchFamily="34" charset="0"/>
                <a:ea typeface="Open Sans" panose="020B0606030504020204" pitchFamily="34" charset="0"/>
                <a:cs typeface="Open Sans" panose="020B0606030504020204" pitchFamily="34" charset="0"/>
              </a:rPr>
              <a:t>How is it adapted to this function?</a:t>
            </a:r>
          </a:p>
          <a:p>
            <a:pPr algn="l">
              <a:defRPr/>
            </a:pPr>
            <a:endParaRPr lang="en-GB" altLang="en-US" sz="1600" dirty="0">
              <a:latin typeface="Open Sans" panose="020B0606030504020204" pitchFamily="34" charset="0"/>
              <a:ea typeface="Open Sans" panose="020B0606030504020204" pitchFamily="34" charset="0"/>
              <a:cs typeface="Open Sans" panose="020B0606030504020204" pitchFamily="34" charset="0"/>
            </a:endParaRPr>
          </a:p>
          <a:p>
            <a:pPr algn="l">
              <a:defRPr/>
            </a:pPr>
            <a:r>
              <a:rPr lang="en-GB" altLang="en-US" sz="1600" b="1" dirty="0">
                <a:solidFill>
                  <a:srgbClr val="009385"/>
                </a:solidFill>
                <a:latin typeface="Open Sans" panose="020B0606030504020204" pitchFamily="34" charset="0"/>
                <a:ea typeface="Open Sans" panose="020B0606030504020204" pitchFamily="34" charset="0"/>
                <a:cs typeface="Open Sans" panose="020B0606030504020204" pitchFamily="34" charset="0"/>
              </a:rPr>
              <a:t>Tiny hairs called cilia to help to waft the mucus along the airways.</a:t>
            </a:r>
          </a:p>
          <a:p>
            <a:pPr algn="l">
              <a:defRPr/>
            </a:pPr>
            <a:endParaRPr lang="en-GB" altLang="en-US" sz="1600" b="1" dirty="0">
              <a:solidFill>
                <a:srgbClr val="009385"/>
              </a:solidFill>
              <a:latin typeface="Open Sans" panose="020B0606030504020204" pitchFamily="34" charset="0"/>
              <a:ea typeface="Open Sans" panose="020B0606030504020204" pitchFamily="34" charset="0"/>
              <a:cs typeface="Open Sans" panose="020B0606030504020204" pitchFamily="34" charset="0"/>
            </a:endParaRPr>
          </a:p>
          <a:p>
            <a:pPr algn="l">
              <a:defRPr/>
            </a:pPr>
            <a:r>
              <a:rPr lang="en-GB" altLang="en-US" sz="1600" b="1" dirty="0">
                <a:solidFill>
                  <a:srgbClr val="009385"/>
                </a:solidFill>
                <a:latin typeface="Open Sans" panose="020B0606030504020204" pitchFamily="34" charset="0"/>
                <a:ea typeface="Open Sans" panose="020B0606030504020204" pitchFamily="34" charset="0"/>
                <a:cs typeface="Open Sans" panose="020B0606030504020204" pitchFamily="34" charset="0"/>
              </a:rPr>
              <a:t>Lots of mitochondria to release energy for cilia to move.</a:t>
            </a:r>
          </a:p>
          <a:p>
            <a:pPr algn="l">
              <a:defRPr/>
            </a:pPr>
            <a:endParaRPr lang="en-GB" altLang="en-US" sz="1600" dirty="0">
              <a:latin typeface="Open Sans" panose="020B0606030504020204" pitchFamily="34" charset="0"/>
              <a:ea typeface="Open Sans" panose="020B0606030504020204" pitchFamily="34" charset="0"/>
              <a:cs typeface="Open Sans" panose="020B0606030504020204" pitchFamily="34" charset="0"/>
            </a:endParaRPr>
          </a:p>
        </p:txBody>
      </p:sp>
      <p:pic>
        <p:nvPicPr>
          <p:cNvPr id="3" name="Picture 2">
            <a:extLst>
              <a:ext uri="{FF2B5EF4-FFF2-40B4-BE49-F238E27FC236}">
                <a16:creationId xmlns:a16="http://schemas.microsoft.com/office/drawing/2014/main" id="{E49A256B-B66F-473E-B01D-743EB82AF56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89957" y="3853543"/>
            <a:ext cx="1891062" cy="2688771"/>
          </a:xfrm>
          <a:prstGeom prst="rect">
            <a:avLst/>
          </a:prstGeom>
        </p:spPr>
      </p:pic>
    </p:spTree>
    <p:extLst>
      <p:ext uri="{BB962C8B-B14F-4D97-AF65-F5344CB8AC3E}">
        <p14:creationId xmlns:p14="http://schemas.microsoft.com/office/powerpoint/2010/main" val="1747216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500"/>
                                  </p:stCondLst>
                                  <p:childTnLst>
                                    <p:set>
                                      <p:cBhvr>
                                        <p:cTn id="6" dur="1" fill="hold">
                                          <p:stCondLst>
                                            <p:cond delay="0"/>
                                          </p:stCondLst>
                                        </p:cTn>
                                        <p:tgtEl>
                                          <p:spTgt spid="6">
                                            <p:txEl>
                                              <p:pRg st="2" end="2"/>
                                            </p:txEl>
                                          </p:spTgt>
                                        </p:tgtEl>
                                        <p:attrNameLst>
                                          <p:attrName>style.visibility</p:attrName>
                                        </p:attrNameLst>
                                      </p:cBhvr>
                                      <p:to>
                                        <p:strVal val="visible"/>
                                      </p:to>
                                    </p:set>
                                    <p:animEffect transition="in" filter="fade">
                                      <p:cBhvr>
                                        <p:cTn id="7" dur="500"/>
                                        <p:tgtEl>
                                          <p:spTgt spid="6">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500"/>
                                  </p:stCondLst>
                                  <p:childTnLst>
                                    <p:set>
                                      <p:cBhvr>
                                        <p:cTn id="11" dur="1" fill="hold">
                                          <p:stCondLst>
                                            <p:cond delay="0"/>
                                          </p:stCondLst>
                                        </p:cTn>
                                        <p:tgtEl>
                                          <p:spTgt spid="6">
                                            <p:txEl>
                                              <p:pRg st="6" end="6"/>
                                            </p:txEl>
                                          </p:spTgt>
                                        </p:tgtEl>
                                        <p:attrNameLst>
                                          <p:attrName>style.visibility</p:attrName>
                                        </p:attrNameLst>
                                      </p:cBhvr>
                                      <p:to>
                                        <p:strVal val="visible"/>
                                      </p:to>
                                    </p:set>
                                    <p:animEffect transition="in" filter="fade">
                                      <p:cBhvr>
                                        <p:cTn id="12" dur="500"/>
                                        <p:tgtEl>
                                          <p:spTgt spid="6">
                                            <p:txEl>
                                              <p:pRg st="6" end="6"/>
                                            </p:txEl>
                                          </p:spTgt>
                                        </p:tgtEl>
                                      </p:cBhvr>
                                    </p:animEffect>
                                  </p:childTnLst>
                                </p:cTn>
                              </p:par>
                              <p:par>
                                <p:cTn id="13" presetID="10" presetClass="entr" presetSubtype="0" fill="hold" nodeType="withEffect">
                                  <p:stCondLst>
                                    <p:cond delay="500"/>
                                  </p:stCondLst>
                                  <p:childTnLst>
                                    <p:set>
                                      <p:cBhvr>
                                        <p:cTn id="14" dur="1" fill="hold">
                                          <p:stCondLst>
                                            <p:cond delay="0"/>
                                          </p:stCondLst>
                                        </p:cTn>
                                        <p:tgtEl>
                                          <p:spTgt spid="6">
                                            <p:txEl>
                                              <p:pRg st="8" end="8"/>
                                            </p:txEl>
                                          </p:spTgt>
                                        </p:tgtEl>
                                        <p:attrNameLst>
                                          <p:attrName>style.visibility</p:attrName>
                                        </p:attrNameLst>
                                      </p:cBhvr>
                                      <p:to>
                                        <p:strVal val="visible"/>
                                      </p:to>
                                    </p:set>
                                    <p:animEffect transition="in" filter="fade">
                                      <p:cBhvr>
                                        <p:cTn id="15" dur="500"/>
                                        <p:tgtEl>
                                          <p:spTgt spid="6">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2" name="Title 1">
            <a:extLst>
              <a:ext uri="{FF2B5EF4-FFF2-40B4-BE49-F238E27FC236}">
                <a16:creationId xmlns:a16="http://schemas.microsoft.com/office/drawing/2014/main" id="{C12347F8-FAE4-4DAF-8257-07D9481DD4F7}"/>
              </a:ext>
            </a:extLst>
          </p:cNvPr>
          <p:cNvSpPr txBox="1">
            <a:spLocks/>
          </p:cNvSpPr>
          <p:nvPr/>
        </p:nvSpPr>
        <p:spPr bwMode="auto">
          <a:xfrm>
            <a:off x="0" y="645195"/>
            <a:ext cx="9144000" cy="62071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anose="020F0502020204030204" pitchFamily="34" charset="0"/>
              </a:defRPr>
            </a:lvl2pPr>
            <a:lvl3pPr algn="ctr" rtl="0" eaLnBrk="1" fontAlgn="base" hangingPunct="1">
              <a:spcBef>
                <a:spcPct val="0"/>
              </a:spcBef>
              <a:spcAft>
                <a:spcPct val="0"/>
              </a:spcAft>
              <a:defRPr sz="4400">
                <a:solidFill>
                  <a:schemeClr val="tx1"/>
                </a:solidFill>
                <a:latin typeface="Calibri" panose="020F0502020204030204" pitchFamily="34" charset="0"/>
              </a:defRPr>
            </a:lvl3pPr>
            <a:lvl4pPr algn="ctr" rtl="0" eaLnBrk="1" fontAlgn="base" hangingPunct="1">
              <a:spcBef>
                <a:spcPct val="0"/>
              </a:spcBef>
              <a:spcAft>
                <a:spcPct val="0"/>
              </a:spcAft>
              <a:defRPr sz="4400">
                <a:solidFill>
                  <a:schemeClr val="tx1"/>
                </a:solidFill>
                <a:latin typeface="Calibri" panose="020F0502020204030204" pitchFamily="34" charset="0"/>
              </a:defRPr>
            </a:lvl4pPr>
            <a:lvl5pPr algn="ctr" rtl="0" eaLnBrk="1" fontAlgn="base" hangingPunct="1">
              <a:spcBef>
                <a:spcPct val="0"/>
              </a:spcBef>
              <a:spcAft>
                <a:spcPct val="0"/>
              </a:spcAft>
              <a:defRPr sz="4400">
                <a:solidFill>
                  <a:schemeClr val="tx1"/>
                </a:solidFill>
                <a:latin typeface="Calibri" panose="020F0502020204030204" pitchFamily="34" charset="0"/>
              </a:defRPr>
            </a:lvl5pPr>
            <a:lvl6pPr marL="457200" algn="ctr" rtl="0" eaLnBrk="1" fontAlgn="base" hangingPunct="1">
              <a:spcBef>
                <a:spcPct val="0"/>
              </a:spcBef>
              <a:spcAft>
                <a:spcPct val="0"/>
              </a:spcAft>
              <a:defRPr sz="4400">
                <a:solidFill>
                  <a:schemeClr val="tx1"/>
                </a:solidFill>
                <a:latin typeface="Calibri" panose="020F0502020204030204" pitchFamily="34" charset="0"/>
              </a:defRPr>
            </a:lvl6pPr>
            <a:lvl7pPr marL="914400" algn="ctr" rtl="0" eaLnBrk="1" fontAlgn="base" hangingPunct="1">
              <a:spcBef>
                <a:spcPct val="0"/>
              </a:spcBef>
              <a:spcAft>
                <a:spcPct val="0"/>
              </a:spcAft>
              <a:defRPr sz="4400">
                <a:solidFill>
                  <a:schemeClr val="tx1"/>
                </a:solidFill>
                <a:latin typeface="Calibri" panose="020F0502020204030204" pitchFamily="34" charset="0"/>
              </a:defRPr>
            </a:lvl7pPr>
            <a:lvl8pPr marL="1371600" algn="ctr" rtl="0" eaLnBrk="1" fontAlgn="base" hangingPunct="1">
              <a:spcBef>
                <a:spcPct val="0"/>
              </a:spcBef>
              <a:spcAft>
                <a:spcPct val="0"/>
              </a:spcAft>
              <a:defRPr sz="4400">
                <a:solidFill>
                  <a:schemeClr val="tx1"/>
                </a:solidFill>
                <a:latin typeface="Calibri" panose="020F0502020204030204" pitchFamily="34" charset="0"/>
              </a:defRPr>
            </a:lvl8pPr>
            <a:lvl9pPr marL="1828800" algn="ctr" rtl="0" eaLnBrk="1" fontAlgn="base" hangingPunct="1">
              <a:spcBef>
                <a:spcPct val="0"/>
              </a:spcBef>
              <a:spcAft>
                <a:spcPct val="0"/>
              </a:spcAft>
              <a:defRPr sz="4400">
                <a:solidFill>
                  <a:schemeClr val="tx1"/>
                </a:solidFill>
                <a:latin typeface="Calibri" panose="020F0502020204030204" pitchFamily="34" charset="0"/>
              </a:defRPr>
            </a:lvl9pPr>
          </a:lstStyle>
          <a:p>
            <a:pPr fontAlgn="auto">
              <a:spcAft>
                <a:spcPts val="0"/>
              </a:spcAft>
              <a:defRPr/>
            </a:pPr>
            <a:r>
              <a:rPr lang="en-GB" sz="3200" b="1" dirty="0">
                <a:solidFill>
                  <a:srgbClr val="009385"/>
                </a:solidFill>
                <a:latin typeface="Open Sans" panose="020B0606030504020204" pitchFamily="34" charset="0"/>
                <a:ea typeface="Open Sans" panose="020B0606030504020204" pitchFamily="34" charset="0"/>
                <a:cs typeface="Open Sans" panose="020B0606030504020204" pitchFamily="34" charset="0"/>
              </a:rPr>
              <a:t>Red Blood Cell</a:t>
            </a:r>
          </a:p>
        </p:txBody>
      </p:sp>
      <p:sp>
        <p:nvSpPr>
          <p:cNvPr id="5" name="Rectangle 4">
            <a:hlinkClick r:id="rId3"/>
            <a:extLst>
              <a:ext uri="{FF2B5EF4-FFF2-40B4-BE49-F238E27FC236}">
                <a16:creationId xmlns:a16="http://schemas.microsoft.com/office/drawing/2014/main" id="{03B13BC8-FB9D-4DA6-99F1-6E2B3FDA1281}"/>
              </a:ext>
            </a:extLst>
          </p:cNvPr>
          <p:cNvSpPr/>
          <p:nvPr/>
        </p:nvSpPr>
        <p:spPr>
          <a:xfrm>
            <a:off x="8565159" y="6627302"/>
            <a:ext cx="534011" cy="170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itle 1">
            <a:extLst>
              <a:ext uri="{FF2B5EF4-FFF2-40B4-BE49-F238E27FC236}">
                <a16:creationId xmlns:a16="http://schemas.microsoft.com/office/drawing/2014/main" id="{02D06589-82F6-49EB-AC0C-A2E07CAE4FE4}"/>
              </a:ext>
            </a:extLst>
          </p:cNvPr>
          <p:cNvSpPr txBox="1">
            <a:spLocks/>
          </p:cNvSpPr>
          <p:nvPr/>
        </p:nvSpPr>
        <p:spPr>
          <a:xfrm>
            <a:off x="431801" y="1389016"/>
            <a:ext cx="8353424" cy="2800767"/>
          </a:xfrm>
          <a:prstGeom prst="rect">
            <a:avLst/>
          </a:prstGeom>
        </p:spPr>
        <p:txBody>
          <a:bodyPr wrap="square" lIns="0" rIns="0">
            <a:sp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defRPr/>
            </a:pPr>
            <a:r>
              <a:rPr lang="en-GB" altLang="en-US" sz="1600" dirty="0">
                <a:latin typeface="Open Sans" panose="020B0606030504020204" pitchFamily="34" charset="0"/>
                <a:ea typeface="Open Sans" panose="020B0606030504020204" pitchFamily="34" charset="0"/>
                <a:cs typeface="Open Sans" panose="020B0606030504020204" pitchFamily="34" charset="0"/>
              </a:rPr>
              <a:t>What is its function?</a:t>
            </a:r>
          </a:p>
          <a:p>
            <a:pPr algn="l">
              <a:defRPr/>
            </a:pPr>
            <a:endParaRPr lang="en-GB" altLang="en-US" sz="1600" dirty="0">
              <a:latin typeface="Open Sans" panose="020B0606030504020204" pitchFamily="34" charset="0"/>
              <a:ea typeface="Open Sans" panose="020B0606030504020204" pitchFamily="34" charset="0"/>
              <a:cs typeface="Open Sans" panose="020B0606030504020204" pitchFamily="34" charset="0"/>
            </a:endParaRPr>
          </a:p>
          <a:p>
            <a:pPr algn="l">
              <a:defRPr/>
            </a:pPr>
            <a:r>
              <a:rPr lang="en-GB" altLang="en-US" sz="1600" b="1" dirty="0">
                <a:solidFill>
                  <a:srgbClr val="009385"/>
                </a:solidFill>
                <a:latin typeface="Open Sans" panose="020B0606030504020204" pitchFamily="34" charset="0"/>
                <a:ea typeface="Open Sans" panose="020B0606030504020204" pitchFamily="34" charset="0"/>
                <a:cs typeface="Open Sans" panose="020B0606030504020204" pitchFamily="34" charset="0"/>
              </a:rPr>
              <a:t>To transport oxygen around the body. </a:t>
            </a:r>
          </a:p>
          <a:p>
            <a:pPr algn="l">
              <a:defRPr/>
            </a:pPr>
            <a:endParaRPr lang="en-GB" altLang="en-US" sz="1600" dirty="0">
              <a:latin typeface="Open Sans" panose="020B0606030504020204" pitchFamily="34" charset="0"/>
              <a:ea typeface="Open Sans" panose="020B0606030504020204" pitchFamily="34" charset="0"/>
              <a:cs typeface="Open Sans" panose="020B0606030504020204" pitchFamily="34" charset="0"/>
            </a:endParaRPr>
          </a:p>
          <a:p>
            <a:pPr algn="l">
              <a:defRPr/>
            </a:pPr>
            <a:r>
              <a:rPr lang="en-GB" altLang="en-US" sz="1600" dirty="0">
                <a:latin typeface="Open Sans" panose="020B0606030504020204" pitchFamily="34" charset="0"/>
                <a:ea typeface="Open Sans" panose="020B0606030504020204" pitchFamily="34" charset="0"/>
                <a:cs typeface="Open Sans" panose="020B0606030504020204" pitchFamily="34" charset="0"/>
              </a:rPr>
              <a:t>How is it adapted to this function?</a:t>
            </a:r>
          </a:p>
          <a:p>
            <a:pPr algn="l">
              <a:defRPr/>
            </a:pPr>
            <a:endParaRPr lang="en-GB" altLang="en-US" sz="1600" dirty="0">
              <a:latin typeface="Open Sans" panose="020B0606030504020204" pitchFamily="34" charset="0"/>
              <a:ea typeface="Open Sans" panose="020B0606030504020204" pitchFamily="34" charset="0"/>
              <a:cs typeface="Open Sans" panose="020B0606030504020204" pitchFamily="34" charset="0"/>
            </a:endParaRPr>
          </a:p>
          <a:p>
            <a:pPr algn="l">
              <a:defRPr/>
            </a:pPr>
            <a:r>
              <a:rPr lang="en-GB" altLang="en-US" sz="1600" b="1" dirty="0">
                <a:solidFill>
                  <a:srgbClr val="009385"/>
                </a:solidFill>
                <a:latin typeface="Open Sans" panose="020B0606030504020204" pitchFamily="34" charset="0"/>
                <a:ea typeface="Open Sans" panose="020B0606030504020204" pitchFamily="34" charset="0"/>
                <a:cs typeface="Open Sans" panose="020B0606030504020204" pitchFamily="34" charset="0"/>
              </a:rPr>
              <a:t>Biconcave shape increases the surface area for the diffusion of oxygen.</a:t>
            </a:r>
          </a:p>
          <a:p>
            <a:pPr algn="l">
              <a:defRPr/>
            </a:pPr>
            <a:endParaRPr lang="en-GB" altLang="en-US" sz="1600" b="1" dirty="0">
              <a:solidFill>
                <a:srgbClr val="009385"/>
              </a:solidFill>
              <a:latin typeface="Open Sans" panose="020B0606030504020204" pitchFamily="34" charset="0"/>
              <a:ea typeface="Open Sans" panose="020B0606030504020204" pitchFamily="34" charset="0"/>
              <a:cs typeface="Open Sans" panose="020B0606030504020204" pitchFamily="34" charset="0"/>
            </a:endParaRPr>
          </a:p>
          <a:p>
            <a:pPr algn="l">
              <a:defRPr/>
            </a:pPr>
            <a:r>
              <a:rPr lang="en-GB" altLang="en-US" sz="1600" b="1" dirty="0">
                <a:solidFill>
                  <a:srgbClr val="009385"/>
                </a:solidFill>
                <a:latin typeface="Open Sans" panose="020B0606030504020204" pitchFamily="34" charset="0"/>
                <a:ea typeface="Open Sans" panose="020B0606030504020204" pitchFamily="34" charset="0"/>
                <a:cs typeface="Open Sans" panose="020B0606030504020204" pitchFamily="34" charset="0"/>
              </a:rPr>
              <a:t>No nucleus so that there is more room for haemoglobin, which binds to oxygen molecules.</a:t>
            </a:r>
          </a:p>
          <a:p>
            <a:pPr algn="l">
              <a:defRPr/>
            </a:pPr>
            <a:endParaRPr lang="en-GB" altLang="en-US" sz="1600" dirty="0">
              <a:latin typeface="Open Sans" panose="020B0606030504020204" pitchFamily="34" charset="0"/>
              <a:ea typeface="Open Sans" panose="020B0606030504020204" pitchFamily="34" charset="0"/>
              <a:cs typeface="Open Sans" panose="020B0606030504020204" pitchFamily="34" charset="0"/>
            </a:endParaRPr>
          </a:p>
        </p:txBody>
      </p:sp>
      <p:pic>
        <p:nvPicPr>
          <p:cNvPr id="3" name="Picture 2">
            <a:extLst>
              <a:ext uri="{FF2B5EF4-FFF2-40B4-BE49-F238E27FC236}">
                <a16:creationId xmlns:a16="http://schemas.microsoft.com/office/drawing/2014/main" id="{E4A8A921-2E8F-42ED-A20C-1314F7B6DDC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357872" y="3959086"/>
            <a:ext cx="2428255" cy="2457590"/>
          </a:xfrm>
          <a:prstGeom prst="rect">
            <a:avLst/>
          </a:prstGeom>
        </p:spPr>
      </p:pic>
    </p:spTree>
    <p:extLst>
      <p:ext uri="{BB962C8B-B14F-4D97-AF65-F5344CB8AC3E}">
        <p14:creationId xmlns:p14="http://schemas.microsoft.com/office/powerpoint/2010/main" val="2560251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500"/>
                                  </p:stCondLst>
                                  <p:childTnLst>
                                    <p:set>
                                      <p:cBhvr>
                                        <p:cTn id="6" dur="1" fill="hold">
                                          <p:stCondLst>
                                            <p:cond delay="0"/>
                                          </p:stCondLst>
                                        </p:cTn>
                                        <p:tgtEl>
                                          <p:spTgt spid="6">
                                            <p:txEl>
                                              <p:pRg st="2" end="2"/>
                                            </p:txEl>
                                          </p:spTgt>
                                        </p:tgtEl>
                                        <p:attrNameLst>
                                          <p:attrName>style.visibility</p:attrName>
                                        </p:attrNameLst>
                                      </p:cBhvr>
                                      <p:to>
                                        <p:strVal val="visible"/>
                                      </p:to>
                                    </p:set>
                                    <p:animEffect transition="in" filter="fade">
                                      <p:cBhvr>
                                        <p:cTn id="7" dur="500"/>
                                        <p:tgtEl>
                                          <p:spTgt spid="6">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500"/>
                                  </p:stCondLst>
                                  <p:childTnLst>
                                    <p:set>
                                      <p:cBhvr>
                                        <p:cTn id="11" dur="1" fill="hold">
                                          <p:stCondLst>
                                            <p:cond delay="0"/>
                                          </p:stCondLst>
                                        </p:cTn>
                                        <p:tgtEl>
                                          <p:spTgt spid="6">
                                            <p:txEl>
                                              <p:pRg st="6" end="6"/>
                                            </p:txEl>
                                          </p:spTgt>
                                        </p:tgtEl>
                                        <p:attrNameLst>
                                          <p:attrName>style.visibility</p:attrName>
                                        </p:attrNameLst>
                                      </p:cBhvr>
                                      <p:to>
                                        <p:strVal val="visible"/>
                                      </p:to>
                                    </p:set>
                                    <p:animEffect transition="in" filter="fade">
                                      <p:cBhvr>
                                        <p:cTn id="12" dur="500"/>
                                        <p:tgtEl>
                                          <p:spTgt spid="6">
                                            <p:txEl>
                                              <p:pRg st="6" end="6"/>
                                            </p:txEl>
                                          </p:spTgt>
                                        </p:tgtEl>
                                      </p:cBhvr>
                                    </p:animEffect>
                                  </p:childTnLst>
                                </p:cTn>
                              </p:par>
                              <p:par>
                                <p:cTn id="13" presetID="10" presetClass="entr" presetSubtype="0" fill="hold" nodeType="withEffect">
                                  <p:stCondLst>
                                    <p:cond delay="500"/>
                                  </p:stCondLst>
                                  <p:childTnLst>
                                    <p:set>
                                      <p:cBhvr>
                                        <p:cTn id="14" dur="1" fill="hold">
                                          <p:stCondLst>
                                            <p:cond delay="0"/>
                                          </p:stCondLst>
                                        </p:cTn>
                                        <p:tgtEl>
                                          <p:spTgt spid="6">
                                            <p:txEl>
                                              <p:pRg st="8" end="8"/>
                                            </p:txEl>
                                          </p:spTgt>
                                        </p:tgtEl>
                                        <p:attrNameLst>
                                          <p:attrName>style.visibility</p:attrName>
                                        </p:attrNameLst>
                                      </p:cBhvr>
                                      <p:to>
                                        <p:strVal val="visible"/>
                                      </p:to>
                                    </p:set>
                                    <p:animEffect transition="in" filter="fade">
                                      <p:cBhvr>
                                        <p:cTn id="15" dur="500"/>
                                        <p:tgtEl>
                                          <p:spTgt spid="6">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2" name="Title 1">
            <a:extLst>
              <a:ext uri="{FF2B5EF4-FFF2-40B4-BE49-F238E27FC236}">
                <a16:creationId xmlns:a16="http://schemas.microsoft.com/office/drawing/2014/main" id="{C12347F8-FAE4-4DAF-8257-07D9481DD4F7}"/>
              </a:ext>
            </a:extLst>
          </p:cNvPr>
          <p:cNvSpPr txBox="1">
            <a:spLocks/>
          </p:cNvSpPr>
          <p:nvPr/>
        </p:nvSpPr>
        <p:spPr bwMode="auto">
          <a:xfrm>
            <a:off x="0" y="645195"/>
            <a:ext cx="9144000" cy="62071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anose="020F0502020204030204" pitchFamily="34" charset="0"/>
              </a:defRPr>
            </a:lvl2pPr>
            <a:lvl3pPr algn="ctr" rtl="0" eaLnBrk="1" fontAlgn="base" hangingPunct="1">
              <a:spcBef>
                <a:spcPct val="0"/>
              </a:spcBef>
              <a:spcAft>
                <a:spcPct val="0"/>
              </a:spcAft>
              <a:defRPr sz="4400">
                <a:solidFill>
                  <a:schemeClr val="tx1"/>
                </a:solidFill>
                <a:latin typeface="Calibri" panose="020F0502020204030204" pitchFamily="34" charset="0"/>
              </a:defRPr>
            </a:lvl3pPr>
            <a:lvl4pPr algn="ctr" rtl="0" eaLnBrk="1" fontAlgn="base" hangingPunct="1">
              <a:spcBef>
                <a:spcPct val="0"/>
              </a:spcBef>
              <a:spcAft>
                <a:spcPct val="0"/>
              </a:spcAft>
              <a:defRPr sz="4400">
                <a:solidFill>
                  <a:schemeClr val="tx1"/>
                </a:solidFill>
                <a:latin typeface="Calibri" panose="020F0502020204030204" pitchFamily="34" charset="0"/>
              </a:defRPr>
            </a:lvl4pPr>
            <a:lvl5pPr algn="ctr" rtl="0" eaLnBrk="1" fontAlgn="base" hangingPunct="1">
              <a:spcBef>
                <a:spcPct val="0"/>
              </a:spcBef>
              <a:spcAft>
                <a:spcPct val="0"/>
              </a:spcAft>
              <a:defRPr sz="4400">
                <a:solidFill>
                  <a:schemeClr val="tx1"/>
                </a:solidFill>
                <a:latin typeface="Calibri" panose="020F0502020204030204" pitchFamily="34" charset="0"/>
              </a:defRPr>
            </a:lvl5pPr>
            <a:lvl6pPr marL="457200" algn="ctr" rtl="0" eaLnBrk="1" fontAlgn="base" hangingPunct="1">
              <a:spcBef>
                <a:spcPct val="0"/>
              </a:spcBef>
              <a:spcAft>
                <a:spcPct val="0"/>
              </a:spcAft>
              <a:defRPr sz="4400">
                <a:solidFill>
                  <a:schemeClr val="tx1"/>
                </a:solidFill>
                <a:latin typeface="Calibri" panose="020F0502020204030204" pitchFamily="34" charset="0"/>
              </a:defRPr>
            </a:lvl6pPr>
            <a:lvl7pPr marL="914400" algn="ctr" rtl="0" eaLnBrk="1" fontAlgn="base" hangingPunct="1">
              <a:spcBef>
                <a:spcPct val="0"/>
              </a:spcBef>
              <a:spcAft>
                <a:spcPct val="0"/>
              </a:spcAft>
              <a:defRPr sz="4400">
                <a:solidFill>
                  <a:schemeClr val="tx1"/>
                </a:solidFill>
                <a:latin typeface="Calibri" panose="020F0502020204030204" pitchFamily="34" charset="0"/>
              </a:defRPr>
            </a:lvl7pPr>
            <a:lvl8pPr marL="1371600" algn="ctr" rtl="0" eaLnBrk="1" fontAlgn="base" hangingPunct="1">
              <a:spcBef>
                <a:spcPct val="0"/>
              </a:spcBef>
              <a:spcAft>
                <a:spcPct val="0"/>
              </a:spcAft>
              <a:defRPr sz="4400">
                <a:solidFill>
                  <a:schemeClr val="tx1"/>
                </a:solidFill>
                <a:latin typeface="Calibri" panose="020F0502020204030204" pitchFamily="34" charset="0"/>
              </a:defRPr>
            </a:lvl8pPr>
            <a:lvl9pPr marL="1828800" algn="ctr" rtl="0" eaLnBrk="1" fontAlgn="base" hangingPunct="1">
              <a:spcBef>
                <a:spcPct val="0"/>
              </a:spcBef>
              <a:spcAft>
                <a:spcPct val="0"/>
              </a:spcAft>
              <a:defRPr sz="4400">
                <a:solidFill>
                  <a:schemeClr val="tx1"/>
                </a:solidFill>
                <a:latin typeface="Calibri" panose="020F0502020204030204" pitchFamily="34" charset="0"/>
              </a:defRPr>
            </a:lvl9pPr>
          </a:lstStyle>
          <a:p>
            <a:pPr fontAlgn="auto">
              <a:spcAft>
                <a:spcPts val="0"/>
              </a:spcAft>
              <a:defRPr/>
            </a:pPr>
            <a:r>
              <a:rPr lang="en-GB" sz="3200" b="1" dirty="0">
                <a:solidFill>
                  <a:srgbClr val="009385"/>
                </a:solidFill>
                <a:latin typeface="Open Sans" panose="020B0606030504020204" pitchFamily="34" charset="0"/>
                <a:ea typeface="Open Sans" panose="020B0606030504020204" pitchFamily="34" charset="0"/>
                <a:cs typeface="Open Sans" panose="020B0606030504020204" pitchFamily="34" charset="0"/>
              </a:rPr>
              <a:t>White Blood Cell</a:t>
            </a:r>
          </a:p>
        </p:txBody>
      </p:sp>
      <p:sp>
        <p:nvSpPr>
          <p:cNvPr id="5" name="Rectangle 4">
            <a:hlinkClick r:id="rId3"/>
            <a:extLst>
              <a:ext uri="{FF2B5EF4-FFF2-40B4-BE49-F238E27FC236}">
                <a16:creationId xmlns:a16="http://schemas.microsoft.com/office/drawing/2014/main" id="{03B13BC8-FB9D-4DA6-99F1-6E2B3FDA1281}"/>
              </a:ext>
            </a:extLst>
          </p:cNvPr>
          <p:cNvSpPr/>
          <p:nvPr/>
        </p:nvSpPr>
        <p:spPr>
          <a:xfrm>
            <a:off x="8565159" y="6627302"/>
            <a:ext cx="534011" cy="170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itle 1">
            <a:extLst>
              <a:ext uri="{FF2B5EF4-FFF2-40B4-BE49-F238E27FC236}">
                <a16:creationId xmlns:a16="http://schemas.microsoft.com/office/drawing/2014/main" id="{02D06589-82F6-49EB-AC0C-A2E07CAE4FE4}"/>
              </a:ext>
            </a:extLst>
          </p:cNvPr>
          <p:cNvSpPr txBox="1">
            <a:spLocks/>
          </p:cNvSpPr>
          <p:nvPr/>
        </p:nvSpPr>
        <p:spPr>
          <a:xfrm>
            <a:off x="431801" y="1389016"/>
            <a:ext cx="8353424" cy="2554545"/>
          </a:xfrm>
          <a:prstGeom prst="rect">
            <a:avLst/>
          </a:prstGeom>
        </p:spPr>
        <p:txBody>
          <a:bodyPr wrap="square" lIns="0" rIns="0">
            <a:sp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defRPr/>
            </a:pPr>
            <a:r>
              <a:rPr lang="en-GB" altLang="en-US" sz="1600" dirty="0">
                <a:latin typeface="Open Sans" panose="020B0606030504020204" pitchFamily="34" charset="0"/>
                <a:ea typeface="Open Sans" panose="020B0606030504020204" pitchFamily="34" charset="0"/>
                <a:cs typeface="Open Sans" panose="020B0606030504020204" pitchFamily="34" charset="0"/>
              </a:rPr>
              <a:t>What is its function?</a:t>
            </a:r>
          </a:p>
          <a:p>
            <a:pPr algn="l">
              <a:defRPr/>
            </a:pPr>
            <a:endParaRPr lang="en-GB" altLang="en-US" sz="1600" dirty="0">
              <a:latin typeface="Open Sans" panose="020B0606030504020204" pitchFamily="34" charset="0"/>
              <a:ea typeface="Open Sans" panose="020B0606030504020204" pitchFamily="34" charset="0"/>
              <a:cs typeface="Open Sans" panose="020B0606030504020204" pitchFamily="34" charset="0"/>
            </a:endParaRPr>
          </a:p>
          <a:p>
            <a:pPr algn="l">
              <a:defRPr/>
            </a:pPr>
            <a:r>
              <a:rPr lang="en-GB" altLang="en-US" sz="1600" b="1" dirty="0">
                <a:solidFill>
                  <a:srgbClr val="009385"/>
                </a:solidFill>
                <a:latin typeface="Open Sans" panose="020B0606030504020204" pitchFamily="34" charset="0"/>
                <a:ea typeface="Open Sans" panose="020B0606030504020204" pitchFamily="34" charset="0"/>
                <a:cs typeface="Open Sans" panose="020B0606030504020204" pitchFamily="34" charset="0"/>
              </a:rPr>
              <a:t>To fight pathogens which cause disease.</a:t>
            </a:r>
          </a:p>
          <a:p>
            <a:pPr algn="l">
              <a:defRPr/>
            </a:pPr>
            <a:endParaRPr lang="en-GB" altLang="en-US" sz="1600" dirty="0">
              <a:latin typeface="Open Sans" panose="020B0606030504020204" pitchFamily="34" charset="0"/>
              <a:ea typeface="Open Sans" panose="020B0606030504020204" pitchFamily="34" charset="0"/>
              <a:cs typeface="Open Sans" panose="020B0606030504020204" pitchFamily="34" charset="0"/>
            </a:endParaRPr>
          </a:p>
          <a:p>
            <a:pPr algn="l">
              <a:defRPr/>
            </a:pPr>
            <a:r>
              <a:rPr lang="en-GB" altLang="en-US" sz="1600" dirty="0">
                <a:latin typeface="Open Sans" panose="020B0606030504020204" pitchFamily="34" charset="0"/>
                <a:ea typeface="Open Sans" panose="020B0606030504020204" pitchFamily="34" charset="0"/>
                <a:cs typeface="Open Sans" panose="020B0606030504020204" pitchFamily="34" charset="0"/>
              </a:rPr>
              <a:t>How is it adapted to this function?</a:t>
            </a:r>
          </a:p>
          <a:p>
            <a:pPr algn="l">
              <a:defRPr/>
            </a:pPr>
            <a:endParaRPr lang="en-GB" altLang="en-US" sz="1600" dirty="0">
              <a:latin typeface="Open Sans" panose="020B0606030504020204" pitchFamily="34" charset="0"/>
              <a:ea typeface="Open Sans" panose="020B0606030504020204" pitchFamily="34" charset="0"/>
              <a:cs typeface="Open Sans" panose="020B0606030504020204" pitchFamily="34" charset="0"/>
            </a:endParaRPr>
          </a:p>
          <a:p>
            <a:pPr algn="l">
              <a:defRPr/>
            </a:pPr>
            <a:r>
              <a:rPr lang="en-GB" altLang="en-US" sz="1600" b="1" dirty="0">
                <a:solidFill>
                  <a:srgbClr val="009385"/>
                </a:solidFill>
                <a:latin typeface="Open Sans" panose="020B0606030504020204" pitchFamily="34" charset="0"/>
                <a:ea typeface="Open Sans" panose="020B0606030504020204" pitchFamily="34" charset="0"/>
                <a:cs typeface="Open Sans" panose="020B0606030504020204" pitchFamily="34" charset="0"/>
              </a:rPr>
              <a:t>Some can change shape to squeeze out of blood vessels and engulf pathogens.</a:t>
            </a:r>
          </a:p>
          <a:p>
            <a:pPr algn="l">
              <a:defRPr/>
            </a:pPr>
            <a:r>
              <a:rPr lang="en-GB" altLang="en-US" sz="1600" b="1" dirty="0">
                <a:solidFill>
                  <a:srgbClr val="009385"/>
                </a:solidFill>
                <a:latin typeface="Open Sans" panose="020B0606030504020204" pitchFamily="34" charset="0"/>
                <a:ea typeface="Open Sans" panose="020B0606030504020204" pitchFamily="34" charset="0"/>
                <a:cs typeface="Open Sans" panose="020B0606030504020204" pitchFamily="34" charset="0"/>
              </a:rPr>
              <a:t>  </a:t>
            </a:r>
          </a:p>
          <a:p>
            <a:pPr algn="l">
              <a:defRPr/>
            </a:pPr>
            <a:r>
              <a:rPr lang="en-GB" altLang="en-US" sz="1600" b="1" dirty="0">
                <a:solidFill>
                  <a:srgbClr val="009385"/>
                </a:solidFill>
                <a:latin typeface="Open Sans" panose="020B0606030504020204" pitchFamily="34" charset="0"/>
                <a:ea typeface="Open Sans" panose="020B0606030504020204" pitchFamily="34" charset="0"/>
                <a:cs typeface="Open Sans" panose="020B0606030504020204" pitchFamily="34" charset="0"/>
              </a:rPr>
              <a:t>Some can produce antibodies and antitoxins.</a:t>
            </a:r>
          </a:p>
          <a:p>
            <a:pPr algn="l">
              <a:defRPr/>
            </a:pPr>
            <a:endParaRPr lang="en-GB" altLang="en-US" sz="1600" dirty="0">
              <a:latin typeface="Open Sans" panose="020B0606030504020204" pitchFamily="34" charset="0"/>
              <a:ea typeface="Open Sans" panose="020B0606030504020204" pitchFamily="34" charset="0"/>
              <a:cs typeface="Open Sans" panose="020B0606030504020204" pitchFamily="34" charset="0"/>
            </a:endParaRPr>
          </a:p>
        </p:txBody>
      </p:sp>
      <p:pic>
        <p:nvPicPr>
          <p:cNvPr id="3" name="Picture 2">
            <a:extLst>
              <a:ext uri="{FF2B5EF4-FFF2-40B4-BE49-F238E27FC236}">
                <a16:creationId xmlns:a16="http://schemas.microsoft.com/office/drawing/2014/main" id="{8EBB88DB-DB83-4B04-BFBC-B72F369EE86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66065" y="3862130"/>
            <a:ext cx="2738845" cy="2554545"/>
          </a:xfrm>
          <a:prstGeom prst="rect">
            <a:avLst/>
          </a:prstGeom>
        </p:spPr>
      </p:pic>
    </p:spTree>
    <p:extLst>
      <p:ext uri="{BB962C8B-B14F-4D97-AF65-F5344CB8AC3E}">
        <p14:creationId xmlns:p14="http://schemas.microsoft.com/office/powerpoint/2010/main" val="3139866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500"/>
                                  </p:stCondLst>
                                  <p:childTnLst>
                                    <p:set>
                                      <p:cBhvr>
                                        <p:cTn id="6" dur="1" fill="hold">
                                          <p:stCondLst>
                                            <p:cond delay="0"/>
                                          </p:stCondLst>
                                        </p:cTn>
                                        <p:tgtEl>
                                          <p:spTgt spid="6">
                                            <p:txEl>
                                              <p:pRg st="2" end="2"/>
                                            </p:txEl>
                                          </p:spTgt>
                                        </p:tgtEl>
                                        <p:attrNameLst>
                                          <p:attrName>style.visibility</p:attrName>
                                        </p:attrNameLst>
                                      </p:cBhvr>
                                      <p:to>
                                        <p:strVal val="visible"/>
                                      </p:to>
                                    </p:set>
                                    <p:animEffect transition="in" filter="fade">
                                      <p:cBhvr>
                                        <p:cTn id="7" dur="500"/>
                                        <p:tgtEl>
                                          <p:spTgt spid="6">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500"/>
                                  </p:stCondLst>
                                  <p:childTnLst>
                                    <p:set>
                                      <p:cBhvr>
                                        <p:cTn id="11" dur="1" fill="hold">
                                          <p:stCondLst>
                                            <p:cond delay="0"/>
                                          </p:stCondLst>
                                        </p:cTn>
                                        <p:tgtEl>
                                          <p:spTgt spid="6">
                                            <p:txEl>
                                              <p:pRg st="6" end="6"/>
                                            </p:txEl>
                                          </p:spTgt>
                                        </p:tgtEl>
                                        <p:attrNameLst>
                                          <p:attrName>style.visibility</p:attrName>
                                        </p:attrNameLst>
                                      </p:cBhvr>
                                      <p:to>
                                        <p:strVal val="visible"/>
                                      </p:to>
                                    </p:set>
                                    <p:animEffect transition="in" filter="fade">
                                      <p:cBhvr>
                                        <p:cTn id="12" dur="500"/>
                                        <p:tgtEl>
                                          <p:spTgt spid="6">
                                            <p:txEl>
                                              <p:pRg st="6" end="6"/>
                                            </p:txEl>
                                          </p:spTgt>
                                        </p:tgtEl>
                                      </p:cBhvr>
                                    </p:animEffect>
                                  </p:childTnLst>
                                </p:cTn>
                              </p:par>
                              <p:par>
                                <p:cTn id="13" presetID="10" presetClass="entr" presetSubtype="0" fill="hold" nodeType="withEffect">
                                  <p:stCondLst>
                                    <p:cond delay="500"/>
                                  </p:stCondLst>
                                  <p:childTnLst>
                                    <p:set>
                                      <p:cBhvr>
                                        <p:cTn id="14" dur="1" fill="hold">
                                          <p:stCondLst>
                                            <p:cond delay="0"/>
                                          </p:stCondLst>
                                        </p:cTn>
                                        <p:tgtEl>
                                          <p:spTgt spid="6">
                                            <p:txEl>
                                              <p:pRg st="7" end="7"/>
                                            </p:txEl>
                                          </p:spTgt>
                                        </p:tgtEl>
                                        <p:attrNameLst>
                                          <p:attrName>style.visibility</p:attrName>
                                        </p:attrNameLst>
                                      </p:cBhvr>
                                      <p:to>
                                        <p:strVal val="visible"/>
                                      </p:to>
                                    </p:set>
                                    <p:animEffect transition="in" filter="fade">
                                      <p:cBhvr>
                                        <p:cTn id="15" dur="500"/>
                                        <p:tgtEl>
                                          <p:spTgt spid="6">
                                            <p:txEl>
                                              <p:pRg st="7" end="7"/>
                                            </p:txEl>
                                          </p:spTgt>
                                        </p:tgtEl>
                                      </p:cBhvr>
                                    </p:animEffect>
                                  </p:childTnLst>
                                </p:cTn>
                              </p:par>
                              <p:par>
                                <p:cTn id="16" presetID="10" presetClass="entr" presetSubtype="0" fill="hold" nodeType="withEffect">
                                  <p:stCondLst>
                                    <p:cond delay="500"/>
                                  </p:stCondLst>
                                  <p:childTnLst>
                                    <p:set>
                                      <p:cBhvr>
                                        <p:cTn id="17" dur="1" fill="hold">
                                          <p:stCondLst>
                                            <p:cond delay="0"/>
                                          </p:stCondLst>
                                        </p:cTn>
                                        <p:tgtEl>
                                          <p:spTgt spid="6">
                                            <p:txEl>
                                              <p:pRg st="8" end="8"/>
                                            </p:txEl>
                                          </p:spTgt>
                                        </p:tgtEl>
                                        <p:attrNameLst>
                                          <p:attrName>style.visibility</p:attrName>
                                        </p:attrNameLst>
                                      </p:cBhvr>
                                      <p:to>
                                        <p:strVal val="visible"/>
                                      </p:to>
                                    </p:set>
                                    <p:animEffect transition="in" filter="fade">
                                      <p:cBhvr>
                                        <p:cTn id="18" dur="500"/>
                                        <p:tgtEl>
                                          <p:spTgt spid="6">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2" name="Title 1">
            <a:extLst>
              <a:ext uri="{FF2B5EF4-FFF2-40B4-BE49-F238E27FC236}">
                <a16:creationId xmlns:a16="http://schemas.microsoft.com/office/drawing/2014/main" id="{C12347F8-FAE4-4DAF-8257-07D9481DD4F7}"/>
              </a:ext>
            </a:extLst>
          </p:cNvPr>
          <p:cNvSpPr txBox="1">
            <a:spLocks/>
          </p:cNvSpPr>
          <p:nvPr/>
        </p:nvSpPr>
        <p:spPr bwMode="auto">
          <a:xfrm>
            <a:off x="0" y="645195"/>
            <a:ext cx="9144000" cy="62071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anose="020F0502020204030204" pitchFamily="34" charset="0"/>
              </a:defRPr>
            </a:lvl2pPr>
            <a:lvl3pPr algn="ctr" rtl="0" eaLnBrk="1" fontAlgn="base" hangingPunct="1">
              <a:spcBef>
                <a:spcPct val="0"/>
              </a:spcBef>
              <a:spcAft>
                <a:spcPct val="0"/>
              </a:spcAft>
              <a:defRPr sz="4400">
                <a:solidFill>
                  <a:schemeClr val="tx1"/>
                </a:solidFill>
                <a:latin typeface="Calibri" panose="020F0502020204030204" pitchFamily="34" charset="0"/>
              </a:defRPr>
            </a:lvl3pPr>
            <a:lvl4pPr algn="ctr" rtl="0" eaLnBrk="1" fontAlgn="base" hangingPunct="1">
              <a:spcBef>
                <a:spcPct val="0"/>
              </a:spcBef>
              <a:spcAft>
                <a:spcPct val="0"/>
              </a:spcAft>
              <a:defRPr sz="4400">
                <a:solidFill>
                  <a:schemeClr val="tx1"/>
                </a:solidFill>
                <a:latin typeface="Calibri" panose="020F0502020204030204" pitchFamily="34" charset="0"/>
              </a:defRPr>
            </a:lvl4pPr>
            <a:lvl5pPr algn="ctr" rtl="0" eaLnBrk="1" fontAlgn="base" hangingPunct="1">
              <a:spcBef>
                <a:spcPct val="0"/>
              </a:spcBef>
              <a:spcAft>
                <a:spcPct val="0"/>
              </a:spcAft>
              <a:defRPr sz="4400">
                <a:solidFill>
                  <a:schemeClr val="tx1"/>
                </a:solidFill>
                <a:latin typeface="Calibri" panose="020F0502020204030204" pitchFamily="34" charset="0"/>
              </a:defRPr>
            </a:lvl5pPr>
            <a:lvl6pPr marL="457200" algn="ctr" rtl="0" eaLnBrk="1" fontAlgn="base" hangingPunct="1">
              <a:spcBef>
                <a:spcPct val="0"/>
              </a:spcBef>
              <a:spcAft>
                <a:spcPct val="0"/>
              </a:spcAft>
              <a:defRPr sz="4400">
                <a:solidFill>
                  <a:schemeClr val="tx1"/>
                </a:solidFill>
                <a:latin typeface="Calibri" panose="020F0502020204030204" pitchFamily="34" charset="0"/>
              </a:defRPr>
            </a:lvl6pPr>
            <a:lvl7pPr marL="914400" algn="ctr" rtl="0" eaLnBrk="1" fontAlgn="base" hangingPunct="1">
              <a:spcBef>
                <a:spcPct val="0"/>
              </a:spcBef>
              <a:spcAft>
                <a:spcPct val="0"/>
              </a:spcAft>
              <a:defRPr sz="4400">
                <a:solidFill>
                  <a:schemeClr val="tx1"/>
                </a:solidFill>
                <a:latin typeface="Calibri" panose="020F0502020204030204" pitchFamily="34" charset="0"/>
              </a:defRPr>
            </a:lvl7pPr>
            <a:lvl8pPr marL="1371600" algn="ctr" rtl="0" eaLnBrk="1" fontAlgn="base" hangingPunct="1">
              <a:spcBef>
                <a:spcPct val="0"/>
              </a:spcBef>
              <a:spcAft>
                <a:spcPct val="0"/>
              </a:spcAft>
              <a:defRPr sz="4400">
                <a:solidFill>
                  <a:schemeClr val="tx1"/>
                </a:solidFill>
                <a:latin typeface="Calibri" panose="020F0502020204030204" pitchFamily="34" charset="0"/>
              </a:defRPr>
            </a:lvl8pPr>
            <a:lvl9pPr marL="1828800" algn="ctr" rtl="0" eaLnBrk="1" fontAlgn="base" hangingPunct="1">
              <a:spcBef>
                <a:spcPct val="0"/>
              </a:spcBef>
              <a:spcAft>
                <a:spcPct val="0"/>
              </a:spcAft>
              <a:defRPr sz="4400">
                <a:solidFill>
                  <a:schemeClr val="tx1"/>
                </a:solidFill>
                <a:latin typeface="Calibri" panose="020F0502020204030204" pitchFamily="34" charset="0"/>
              </a:defRPr>
            </a:lvl9pPr>
          </a:lstStyle>
          <a:p>
            <a:pPr fontAlgn="auto">
              <a:spcAft>
                <a:spcPts val="0"/>
              </a:spcAft>
              <a:defRPr/>
            </a:pPr>
            <a:r>
              <a:rPr lang="en-GB" sz="3200" b="1" dirty="0">
                <a:solidFill>
                  <a:srgbClr val="009385"/>
                </a:solidFill>
                <a:latin typeface="Open Sans" panose="020B0606030504020204" pitchFamily="34" charset="0"/>
                <a:ea typeface="Open Sans" panose="020B0606030504020204" pitchFamily="34" charset="0"/>
                <a:cs typeface="Open Sans" panose="020B0606030504020204" pitchFamily="34" charset="0"/>
              </a:rPr>
              <a:t>Egg Cell</a:t>
            </a:r>
          </a:p>
        </p:txBody>
      </p:sp>
      <p:sp>
        <p:nvSpPr>
          <p:cNvPr id="5" name="Rectangle 4">
            <a:hlinkClick r:id="rId3"/>
            <a:extLst>
              <a:ext uri="{FF2B5EF4-FFF2-40B4-BE49-F238E27FC236}">
                <a16:creationId xmlns:a16="http://schemas.microsoft.com/office/drawing/2014/main" id="{03B13BC8-FB9D-4DA6-99F1-6E2B3FDA1281}"/>
              </a:ext>
            </a:extLst>
          </p:cNvPr>
          <p:cNvSpPr/>
          <p:nvPr/>
        </p:nvSpPr>
        <p:spPr>
          <a:xfrm>
            <a:off x="8565159" y="6627302"/>
            <a:ext cx="534011" cy="170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itle 1">
            <a:extLst>
              <a:ext uri="{FF2B5EF4-FFF2-40B4-BE49-F238E27FC236}">
                <a16:creationId xmlns:a16="http://schemas.microsoft.com/office/drawing/2014/main" id="{02D06589-82F6-49EB-AC0C-A2E07CAE4FE4}"/>
              </a:ext>
            </a:extLst>
          </p:cNvPr>
          <p:cNvSpPr txBox="1">
            <a:spLocks/>
          </p:cNvSpPr>
          <p:nvPr/>
        </p:nvSpPr>
        <p:spPr>
          <a:xfrm>
            <a:off x="431801" y="1389016"/>
            <a:ext cx="8353424" cy="2554545"/>
          </a:xfrm>
          <a:prstGeom prst="rect">
            <a:avLst/>
          </a:prstGeom>
        </p:spPr>
        <p:txBody>
          <a:bodyPr wrap="square" lIns="0" rIns="0">
            <a:sp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defRPr/>
            </a:pPr>
            <a:r>
              <a:rPr lang="en-GB" altLang="en-US" sz="1600" dirty="0">
                <a:latin typeface="Open Sans" panose="020B0606030504020204" pitchFamily="34" charset="0"/>
                <a:ea typeface="Open Sans" panose="020B0606030504020204" pitchFamily="34" charset="0"/>
                <a:cs typeface="Open Sans" panose="020B0606030504020204" pitchFamily="34" charset="0"/>
              </a:rPr>
              <a:t>What is its function?</a:t>
            </a:r>
          </a:p>
          <a:p>
            <a:pPr algn="l">
              <a:defRPr/>
            </a:pPr>
            <a:endParaRPr lang="en-GB" altLang="en-US" sz="1600" dirty="0">
              <a:latin typeface="Open Sans" panose="020B0606030504020204" pitchFamily="34" charset="0"/>
              <a:ea typeface="Open Sans" panose="020B0606030504020204" pitchFamily="34" charset="0"/>
              <a:cs typeface="Open Sans" panose="020B0606030504020204" pitchFamily="34" charset="0"/>
            </a:endParaRPr>
          </a:p>
          <a:p>
            <a:pPr algn="l">
              <a:defRPr/>
            </a:pPr>
            <a:r>
              <a:rPr lang="en-GB" altLang="en-US" sz="1600" b="1" dirty="0">
                <a:solidFill>
                  <a:srgbClr val="009385"/>
                </a:solidFill>
                <a:latin typeface="Open Sans" panose="020B0606030504020204" pitchFamily="34" charset="0"/>
                <a:ea typeface="Open Sans" panose="020B0606030504020204" pitchFamily="34" charset="0"/>
                <a:cs typeface="Open Sans" panose="020B0606030504020204" pitchFamily="34" charset="0"/>
              </a:rPr>
              <a:t>To be fertilised by the sperm cell.</a:t>
            </a:r>
          </a:p>
          <a:p>
            <a:pPr algn="l">
              <a:defRPr/>
            </a:pPr>
            <a:endParaRPr lang="en-GB" altLang="en-US" sz="1600" dirty="0">
              <a:latin typeface="Open Sans" panose="020B0606030504020204" pitchFamily="34" charset="0"/>
              <a:ea typeface="Open Sans" panose="020B0606030504020204" pitchFamily="34" charset="0"/>
              <a:cs typeface="Open Sans" panose="020B0606030504020204" pitchFamily="34" charset="0"/>
            </a:endParaRPr>
          </a:p>
          <a:p>
            <a:pPr algn="l">
              <a:defRPr/>
            </a:pPr>
            <a:r>
              <a:rPr lang="en-GB" altLang="en-US" sz="1600" dirty="0">
                <a:latin typeface="Open Sans" panose="020B0606030504020204" pitchFamily="34" charset="0"/>
                <a:ea typeface="Open Sans" panose="020B0606030504020204" pitchFamily="34" charset="0"/>
                <a:cs typeface="Open Sans" panose="020B0606030504020204" pitchFamily="34" charset="0"/>
              </a:rPr>
              <a:t>How is it adapted to this function?</a:t>
            </a:r>
          </a:p>
          <a:p>
            <a:pPr algn="l">
              <a:defRPr/>
            </a:pPr>
            <a:endParaRPr lang="en-GB" altLang="en-US" sz="1600" dirty="0">
              <a:latin typeface="Open Sans" panose="020B0606030504020204" pitchFamily="34" charset="0"/>
              <a:ea typeface="Open Sans" panose="020B0606030504020204" pitchFamily="34" charset="0"/>
              <a:cs typeface="Open Sans" panose="020B0606030504020204" pitchFamily="34" charset="0"/>
            </a:endParaRPr>
          </a:p>
          <a:p>
            <a:pPr algn="l">
              <a:defRPr/>
            </a:pPr>
            <a:r>
              <a:rPr lang="en-GB" altLang="en-US" sz="1600" b="1" dirty="0">
                <a:solidFill>
                  <a:srgbClr val="009385"/>
                </a:solidFill>
                <a:latin typeface="Open Sans" panose="020B0606030504020204" pitchFamily="34" charset="0"/>
                <a:ea typeface="Open Sans" panose="020B0606030504020204" pitchFamily="34" charset="0"/>
                <a:cs typeface="Open Sans" panose="020B0606030504020204" pitchFamily="34" charset="0"/>
              </a:rPr>
              <a:t>Cytoplasm contains nutrients for the developing embryo.</a:t>
            </a:r>
          </a:p>
          <a:p>
            <a:pPr algn="l">
              <a:defRPr/>
            </a:pPr>
            <a:endParaRPr lang="en-GB" altLang="en-US" sz="1600" b="1" dirty="0">
              <a:solidFill>
                <a:srgbClr val="009385"/>
              </a:solidFill>
              <a:latin typeface="Open Sans" panose="020B0606030504020204" pitchFamily="34" charset="0"/>
              <a:ea typeface="Open Sans" panose="020B0606030504020204" pitchFamily="34" charset="0"/>
              <a:cs typeface="Open Sans" panose="020B0606030504020204" pitchFamily="34" charset="0"/>
            </a:endParaRPr>
          </a:p>
          <a:p>
            <a:pPr algn="l">
              <a:defRPr/>
            </a:pPr>
            <a:r>
              <a:rPr lang="en-GB" altLang="en-US" sz="1600" b="1" dirty="0">
                <a:solidFill>
                  <a:srgbClr val="009385"/>
                </a:solidFill>
                <a:latin typeface="Open Sans" panose="020B0606030504020204" pitchFamily="34" charset="0"/>
                <a:ea typeface="Open Sans" panose="020B0606030504020204" pitchFamily="34" charset="0"/>
                <a:cs typeface="Open Sans" panose="020B0606030504020204" pitchFamily="34" charset="0"/>
              </a:rPr>
              <a:t>The membrane changes after fertilisation to stop any more sperm getting in.</a:t>
            </a:r>
          </a:p>
          <a:p>
            <a:pPr algn="l">
              <a:defRPr/>
            </a:pPr>
            <a:endParaRPr lang="en-GB" altLang="en-US" sz="1600" dirty="0">
              <a:latin typeface="Open Sans" panose="020B0606030504020204" pitchFamily="34" charset="0"/>
              <a:ea typeface="Open Sans" panose="020B0606030504020204" pitchFamily="34" charset="0"/>
              <a:cs typeface="Open Sans" panose="020B0606030504020204" pitchFamily="34" charset="0"/>
            </a:endParaRPr>
          </a:p>
        </p:txBody>
      </p:sp>
      <p:pic>
        <p:nvPicPr>
          <p:cNvPr id="3" name="Picture 2">
            <a:extLst>
              <a:ext uri="{FF2B5EF4-FFF2-40B4-BE49-F238E27FC236}">
                <a16:creationId xmlns:a16="http://schemas.microsoft.com/office/drawing/2014/main" id="{1DE35063-D332-4AB2-AF16-4D18A4B2B58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68857" y="3943970"/>
            <a:ext cx="2533261" cy="2472705"/>
          </a:xfrm>
          <a:prstGeom prst="rect">
            <a:avLst/>
          </a:prstGeom>
        </p:spPr>
      </p:pic>
    </p:spTree>
    <p:extLst>
      <p:ext uri="{BB962C8B-B14F-4D97-AF65-F5344CB8AC3E}">
        <p14:creationId xmlns:p14="http://schemas.microsoft.com/office/powerpoint/2010/main" val="37711666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500"/>
                                  </p:stCondLst>
                                  <p:childTnLst>
                                    <p:set>
                                      <p:cBhvr>
                                        <p:cTn id="6" dur="1" fill="hold">
                                          <p:stCondLst>
                                            <p:cond delay="0"/>
                                          </p:stCondLst>
                                        </p:cTn>
                                        <p:tgtEl>
                                          <p:spTgt spid="6">
                                            <p:txEl>
                                              <p:pRg st="2" end="2"/>
                                            </p:txEl>
                                          </p:spTgt>
                                        </p:tgtEl>
                                        <p:attrNameLst>
                                          <p:attrName>style.visibility</p:attrName>
                                        </p:attrNameLst>
                                      </p:cBhvr>
                                      <p:to>
                                        <p:strVal val="visible"/>
                                      </p:to>
                                    </p:set>
                                    <p:animEffect transition="in" filter="fade">
                                      <p:cBhvr>
                                        <p:cTn id="7" dur="500"/>
                                        <p:tgtEl>
                                          <p:spTgt spid="6">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500"/>
                                  </p:stCondLst>
                                  <p:childTnLst>
                                    <p:set>
                                      <p:cBhvr>
                                        <p:cTn id="11" dur="1" fill="hold">
                                          <p:stCondLst>
                                            <p:cond delay="0"/>
                                          </p:stCondLst>
                                        </p:cTn>
                                        <p:tgtEl>
                                          <p:spTgt spid="6">
                                            <p:txEl>
                                              <p:pRg st="6" end="6"/>
                                            </p:txEl>
                                          </p:spTgt>
                                        </p:tgtEl>
                                        <p:attrNameLst>
                                          <p:attrName>style.visibility</p:attrName>
                                        </p:attrNameLst>
                                      </p:cBhvr>
                                      <p:to>
                                        <p:strVal val="visible"/>
                                      </p:to>
                                    </p:set>
                                    <p:animEffect transition="in" filter="fade">
                                      <p:cBhvr>
                                        <p:cTn id="12" dur="500"/>
                                        <p:tgtEl>
                                          <p:spTgt spid="6">
                                            <p:txEl>
                                              <p:pRg st="6" end="6"/>
                                            </p:txEl>
                                          </p:spTgt>
                                        </p:tgtEl>
                                      </p:cBhvr>
                                    </p:animEffect>
                                  </p:childTnLst>
                                </p:cTn>
                              </p:par>
                              <p:par>
                                <p:cTn id="13" presetID="10" presetClass="entr" presetSubtype="0" fill="hold" nodeType="withEffect">
                                  <p:stCondLst>
                                    <p:cond delay="500"/>
                                  </p:stCondLst>
                                  <p:childTnLst>
                                    <p:set>
                                      <p:cBhvr>
                                        <p:cTn id="14" dur="1" fill="hold">
                                          <p:stCondLst>
                                            <p:cond delay="0"/>
                                          </p:stCondLst>
                                        </p:cTn>
                                        <p:tgtEl>
                                          <p:spTgt spid="6">
                                            <p:txEl>
                                              <p:pRg st="8" end="8"/>
                                            </p:txEl>
                                          </p:spTgt>
                                        </p:tgtEl>
                                        <p:attrNameLst>
                                          <p:attrName>style.visibility</p:attrName>
                                        </p:attrNameLst>
                                      </p:cBhvr>
                                      <p:to>
                                        <p:strVal val="visible"/>
                                      </p:to>
                                    </p:set>
                                    <p:animEffect transition="in" filter="fade">
                                      <p:cBhvr>
                                        <p:cTn id="15" dur="500"/>
                                        <p:tgtEl>
                                          <p:spTgt spid="6">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2" name="Title 1">
            <a:extLst>
              <a:ext uri="{FF2B5EF4-FFF2-40B4-BE49-F238E27FC236}">
                <a16:creationId xmlns:a16="http://schemas.microsoft.com/office/drawing/2014/main" id="{C12347F8-FAE4-4DAF-8257-07D9481DD4F7}"/>
              </a:ext>
            </a:extLst>
          </p:cNvPr>
          <p:cNvSpPr txBox="1">
            <a:spLocks/>
          </p:cNvSpPr>
          <p:nvPr/>
        </p:nvSpPr>
        <p:spPr bwMode="auto">
          <a:xfrm>
            <a:off x="0" y="645195"/>
            <a:ext cx="9144000" cy="62071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anose="020F0502020204030204" pitchFamily="34" charset="0"/>
              </a:defRPr>
            </a:lvl2pPr>
            <a:lvl3pPr algn="ctr" rtl="0" eaLnBrk="1" fontAlgn="base" hangingPunct="1">
              <a:spcBef>
                <a:spcPct val="0"/>
              </a:spcBef>
              <a:spcAft>
                <a:spcPct val="0"/>
              </a:spcAft>
              <a:defRPr sz="4400">
                <a:solidFill>
                  <a:schemeClr val="tx1"/>
                </a:solidFill>
                <a:latin typeface="Calibri" panose="020F0502020204030204" pitchFamily="34" charset="0"/>
              </a:defRPr>
            </a:lvl3pPr>
            <a:lvl4pPr algn="ctr" rtl="0" eaLnBrk="1" fontAlgn="base" hangingPunct="1">
              <a:spcBef>
                <a:spcPct val="0"/>
              </a:spcBef>
              <a:spcAft>
                <a:spcPct val="0"/>
              </a:spcAft>
              <a:defRPr sz="4400">
                <a:solidFill>
                  <a:schemeClr val="tx1"/>
                </a:solidFill>
                <a:latin typeface="Calibri" panose="020F0502020204030204" pitchFamily="34" charset="0"/>
              </a:defRPr>
            </a:lvl4pPr>
            <a:lvl5pPr algn="ctr" rtl="0" eaLnBrk="1" fontAlgn="base" hangingPunct="1">
              <a:spcBef>
                <a:spcPct val="0"/>
              </a:spcBef>
              <a:spcAft>
                <a:spcPct val="0"/>
              </a:spcAft>
              <a:defRPr sz="4400">
                <a:solidFill>
                  <a:schemeClr val="tx1"/>
                </a:solidFill>
                <a:latin typeface="Calibri" panose="020F0502020204030204" pitchFamily="34" charset="0"/>
              </a:defRPr>
            </a:lvl5pPr>
            <a:lvl6pPr marL="457200" algn="ctr" rtl="0" eaLnBrk="1" fontAlgn="base" hangingPunct="1">
              <a:spcBef>
                <a:spcPct val="0"/>
              </a:spcBef>
              <a:spcAft>
                <a:spcPct val="0"/>
              </a:spcAft>
              <a:defRPr sz="4400">
                <a:solidFill>
                  <a:schemeClr val="tx1"/>
                </a:solidFill>
                <a:latin typeface="Calibri" panose="020F0502020204030204" pitchFamily="34" charset="0"/>
              </a:defRPr>
            </a:lvl6pPr>
            <a:lvl7pPr marL="914400" algn="ctr" rtl="0" eaLnBrk="1" fontAlgn="base" hangingPunct="1">
              <a:spcBef>
                <a:spcPct val="0"/>
              </a:spcBef>
              <a:spcAft>
                <a:spcPct val="0"/>
              </a:spcAft>
              <a:defRPr sz="4400">
                <a:solidFill>
                  <a:schemeClr val="tx1"/>
                </a:solidFill>
                <a:latin typeface="Calibri" panose="020F0502020204030204" pitchFamily="34" charset="0"/>
              </a:defRPr>
            </a:lvl7pPr>
            <a:lvl8pPr marL="1371600" algn="ctr" rtl="0" eaLnBrk="1" fontAlgn="base" hangingPunct="1">
              <a:spcBef>
                <a:spcPct val="0"/>
              </a:spcBef>
              <a:spcAft>
                <a:spcPct val="0"/>
              </a:spcAft>
              <a:defRPr sz="4400">
                <a:solidFill>
                  <a:schemeClr val="tx1"/>
                </a:solidFill>
                <a:latin typeface="Calibri" panose="020F0502020204030204" pitchFamily="34" charset="0"/>
              </a:defRPr>
            </a:lvl8pPr>
            <a:lvl9pPr marL="1828800" algn="ctr" rtl="0" eaLnBrk="1" fontAlgn="base" hangingPunct="1">
              <a:spcBef>
                <a:spcPct val="0"/>
              </a:spcBef>
              <a:spcAft>
                <a:spcPct val="0"/>
              </a:spcAft>
              <a:defRPr sz="4400">
                <a:solidFill>
                  <a:schemeClr val="tx1"/>
                </a:solidFill>
                <a:latin typeface="Calibri" panose="020F0502020204030204" pitchFamily="34" charset="0"/>
              </a:defRPr>
            </a:lvl9pPr>
          </a:lstStyle>
          <a:p>
            <a:pPr fontAlgn="auto">
              <a:spcAft>
                <a:spcPts val="0"/>
              </a:spcAft>
              <a:defRPr/>
            </a:pPr>
            <a:r>
              <a:rPr lang="en-GB" sz="3200" b="1" dirty="0">
                <a:solidFill>
                  <a:srgbClr val="009385"/>
                </a:solidFill>
                <a:latin typeface="Open Sans" panose="020B0606030504020204" pitchFamily="34" charset="0"/>
                <a:ea typeface="Open Sans" panose="020B0606030504020204" pitchFamily="34" charset="0"/>
                <a:cs typeface="Open Sans" panose="020B0606030504020204" pitchFamily="34" charset="0"/>
              </a:rPr>
              <a:t>Extended Writing</a:t>
            </a:r>
          </a:p>
        </p:txBody>
      </p:sp>
      <p:sp>
        <p:nvSpPr>
          <p:cNvPr id="5" name="Rectangle 4">
            <a:hlinkClick r:id="rId3"/>
            <a:extLst>
              <a:ext uri="{FF2B5EF4-FFF2-40B4-BE49-F238E27FC236}">
                <a16:creationId xmlns:a16="http://schemas.microsoft.com/office/drawing/2014/main" id="{03B13BC8-FB9D-4DA6-99F1-6E2B3FDA1281}"/>
              </a:ext>
            </a:extLst>
          </p:cNvPr>
          <p:cNvSpPr/>
          <p:nvPr/>
        </p:nvSpPr>
        <p:spPr>
          <a:xfrm>
            <a:off x="8565159" y="6627302"/>
            <a:ext cx="534011" cy="170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itle 1">
            <a:extLst>
              <a:ext uri="{FF2B5EF4-FFF2-40B4-BE49-F238E27FC236}">
                <a16:creationId xmlns:a16="http://schemas.microsoft.com/office/drawing/2014/main" id="{02D06589-82F6-49EB-AC0C-A2E07CAE4FE4}"/>
              </a:ext>
            </a:extLst>
          </p:cNvPr>
          <p:cNvSpPr txBox="1">
            <a:spLocks/>
          </p:cNvSpPr>
          <p:nvPr/>
        </p:nvSpPr>
        <p:spPr>
          <a:xfrm>
            <a:off x="431801" y="1389016"/>
            <a:ext cx="8353424" cy="584775"/>
          </a:xfrm>
          <a:prstGeom prst="rect">
            <a:avLst/>
          </a:prstGeom>
        </p:spPr>
        <p:txBody>
          <a:bodyPr wrap="square" lIns="0" rIns="0">
            <a:sp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GB" altLang="en-US" sz="1600" dirty="0">
                <a:latin typeface="Open Sans" panose="020B0606030504020204" pitchFamily="34" charset="0"/>
                <a:ea typeface="Open Sans" panose="020B0606030504020204" pitchFamily="34" charset="0"/>
                <a:cs typeface="Open Sans" panose="020B0606030504020204" pitchFamily="34" charset="0"/>
              </a:rPr>
              <a:t>For one specialised plant cell and one specialised animal cell, write a detailed paragraph that explains how the cell is adapted for its function.</a:t>
            </a:r>
          </a:p>
        </p:txBody>
      </p:sp>
      <p:sp>
        <p:nvSpPr>
          <p:cNvPr id="7" name="Title 1">
            <a:extLst>
              <a:ext uri="{FF2B5EF4-FFF2-40B4-BE49-F238E27FC236}">
                <a16:creationId xmlns:a16="http://schemas.microsoft.com/office/drawing/2014/main" id="{05CA3172-9F21-474F-879D-7EAFE32E08D0}"/>
              </a:ext>
            </a:extLst>
          </p:cNvPr>
          <p:cNvSpPr txBox="1">
            <a:spLocks/>
          </p:cNvSpPr>
          <p:nvPr/>
        </p:nvSpPr>
        <p:spPr>
          <a:xfrm>
            <a:off x="358776" y="4262844"/>
            <a:ext cx="8353424" cy="1815882"/>
          </a:xfrm>
          <a:prstGeom prst="rect">
            <a:avLst/>
          </a:prstGeom>
        </p:spPr>
        <p:txBody>
          <a:bodyPr wrap="square" lIns="0" rIns="0">
            <a:sp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GB" altLang="en-US" sz="1600" dirty="0">
                <a:latin typeface="Open Sans" panose="020B0606030504020204" pitchFamily="34" charset="0"/>
                <a:ea typeface="Open Sans" panose="020B0606030504020204" pitchFamily="34" charset="0"/>
                <a:cs typeface="Open Sans" panose="020B0606030504020204" pitchFamily="34" charset="0"/>
              </a:rPr>
              <a:t>The </a:t>
            </a:r>
            <a:r>
              <a:rPr lang="en-GB" altLang="en-US" sz="1600" u="sng" dirty="0">
                <a:latin typeface="Open Sans" panose="020B0606030504020204" pitchFamily="34" charset="0"/>
                <a:ea typeface="Open Sans" panose="020B0606030504020204" pitchFamily="34" charset="0"/>
                <a:cs typeface="Open Sans" panose="020B0606030504020204" pitchFamily="34" charset="0"/>
              </a:rPr>
              <a:t>			</a:t>
            </a:r>
            <a:r>
              <a:rPr lang="en-GB" altLang="en-US" sz="1600" dirty="0">
                <a:latin typeface="Open Sans" panose="020B0606030504020204" pitchFamily="34" charset="0"/>
                <a:ea typeface="Open Sans" panose="020B0606030504020204" pitchFamily="34" charset="0"/>
                <a:cs typeface="Open Sans" panose="020B0606030504020204" pitchFamily="34" charset="0"/>
              </a:rPr>
              <a:t>cell is a (plant/animal) cell.</a:t>
            </a:r>
          </a:p>
          <a:p>
            <a:pPr algn="l"/>
            <a:endParaRPr lang="en-GB" altLang="en-US" sz="1600" dirty="0">
              <a:latin typeface="Open Sans" panose="020B0606030504020204" pitchFamily="34" charset="0"/>
              <a:ea typeface="Open Sans" panose="020B0606030504020204" pitchFamily="34" charset="0"/>
              <a:cs typeface="Open Sans" panose="020B0606030504020204" pitchFamily="34" charset="0"/>
            </a:endParaRPr>
          </a:p>
          <a:p>
            <a:pPr algn="l"/>
            <a:r>
              <a:rPr lang="en-GB" altLang="en-US" sz="1600" dirty="0">
                <a:latin typeface="Open Sans" panose="020B0606030504020204" pitchFamily="34" charset="0"/>
                <a:ea typeface="Open Sans" panose="020B0606030504020204" pitchFamily="34" charset="0"/>
                <a:cs typeface="Open Sans" panose="020B0606030504020204" pitchFamily="34" charset="0"/>
              </a:rPr>
              <a:t>It’s role in the organism is </a:t>
            </a:r>
            <a:r>
              <a:rPr lang="en-GB" altLang="en-US" sz="1600" u="sng" dirty="0">
                <a:latin typeface="Open Sans" panose="020B0606030504020204" pitchFamily="34" charset="0"/>
                <a:ea typeface="Open Sans" panose="020B0606030504020204" pitchFamily="34" charset="0"/>
                <a:cs typeface="Open Sans" panose="020B0606030504020204" pitchFamily="34" charset="0"/>
              </a:rPr>
              <a:t>				</a:t>
            </a:r>
            <a:endParaRPr lang="en-GB" altLang="en-US" sz="1600" dirty="0">
              <a:solidFill>
                <a:srgbClr val="FF0000"/>
              </a:solidFill>
              <a:latin typeface="Open Sans" panose="020B0606030504020204" pitchFamily="34" charset="0"/>
              <a:ea typeface="Open Sans" panose="020B0606030504020204" pitchFamily="34" charset="0"/>
              <a:cs typeface="Open Sans" panose="020B0606030504020204" pitchFamily="34" charset="0"/>
            </a:endParaRPr>
          </a:p>
          <a:p>
            <a:pPr algn="l"/>
            <a:endParaRPr lang="en-GB" altLang="en-US" sz="1600" dirty="0">
              <a:latin typeface="Open Sans" panose="020B0606030504020204" pitchFamily="34" charset="0"/>
              <a:ea typeface="Open Sans" panose="020B0606030504020204" pitchFamily="34" charset="0"/>
              <a:cs typeface="Open Sans" panose="020B0606030504020204" pitchFamily="34" charset="0"/>
            </a:endParaRPr>
          </a:p>
          <a:p>
            <a:pPr algn="l"/>
            <a:r>
              <a:rPr lang="en-GB" altLang="en-US" sz="1600" dirty="0">
                <a:latin typeface="Open Sans" panose="020B0606030504020204" pitchFamily="34" charset="0"/>
                <a:ea typeface="Open Sans" panose="020B0606030504020204" pitchFamily="34" charset="0"/>
                <a:cs typeface="Open Sans" panose="020B0606030504020204" pitchFamily="34" charset="0"/>
              </a:rPr>
              <a:t>It is adapted to do this role by </a:t>
            </a:r>
            <a:r>
              <a:rPr lang="en-GB" altLang="en-US" sz="1600" u="sng" dirty="0">
                <a:latin typeface="Open Sans" panose="020B0606030504020204" pitchFamily="34" charset="0"/>
                <a:ea typeface="Open Sans" panose="020B0606030504020204" pitchFamily="34" charset="0"/>
                <a:cs typeface="Open Sans" panose="020B0606030504020204" pitchFamily="34" charset="0"/>
              </a:rPr>
              <a:t>			</a:t>
            </a:r>
            <a:endParaRPr lang="en-GB" altLang="en-US" sz="1600" dirty="0">
              <a:solidFill>
                <a:srgbClr val="FF0000"/>
              </a:solidFill>
              <a:latin typeface="Open Sans" panose="020B0606030504020204" pitchFamily="34" charset="0"/>
              <a:ea typeface="Open Sans" panose="020B0606030504020204" pitchFamily="34" charset="0"/>
              <a:cs typeface="Open Sans" panose="020B0606030504020204" pitchFamily="34" charset="0"/>
            </a:endParaRPr>
          </a:p>
          <a:p>
            <a:pPr algn="l"/>
            <a:endParaRPr lang="en-GB" altLang="en-US" sz="1600" dirty="0">
              <a:solidFill>
                <a:srgbClr val="FF0000"/>
              </a:solidFill>
              <a:latin typeface="Open Sans" panose="020B0606030504020204" pitchFamily="34" charset="0"/>
              <a:ea typeface="Open Sans" panose="020B0606030504020204" pitchFamily="34" charset="0"/>
              <a:cs typeface="Open Sans" panose="020B0606030504020204" pitchFamily="34" charset="0"/>
            </a:endParaRPr>
          </a:p>
          <a:p>
            <a:pPr algn="l"/>
            <a:r>
              <a:rPr lang="en-GB" altLang="en-US" sz="1600" dirty="0">
                <a:latin typeface="Open Sans" panose="020B0606030504020204" pitchFamily="34" charset="0"/>
                <a:ea typeface="Open Sans" panose="020B0606030504020204" pitchFamily="34" charset="0"/>
                <a:cs typeface="Open Sans" panose="020B0606030504020204" pitchFamily="34" charset="0"/>
              </a:rPr>
              <a:t>Another adaptation it has is </a:t>
            </a:r>
            <a:r>
              <a:rPr lang="en-GB" altLang="en-US" sz="1600" u="sng" dirty="0">
                <a:latin typeface="Open Sans" panose="020B0606030504020204" pitchFamily="34" charset="0"/>
                <a:ea typeface="Open Sans" panose="020B0606030504020204" pitchFamily="34" charset="0"/>
                <a:cs typeface="Open Sans" panose="020B0606030504020204" pitchFamily="34" charset="0"/>
              </a:rPr>
              <a:t>			</a:t>
            </a:r>
            <a:endParaRPr lang="en-GB" altLang="en-US" sz="1600" dirty="0">
              <a:latin typeface="Open Sans" panose="020B0606030504020204" pitchFamily="34" charset="0"/>
              <a:ea typeface="Open Sans" panose="020B0606030504020204" pitchFamily="34" charset="0"/>
              <a:cs typeface="Open Sans" panose="020B0606030504020204" pitchFamily="34" charset="0"/>
            </a:endParaRPr>
          </a:p>
        </p:txBody>
      </p:sp>
      <p:pic>
        <p:nvPicPr>
          <p:cNvPr id="3" name="Picture 2">
            <a:extLst>
              <a:ext uri="{FF2B5EF4-FFF2-40B4-BE49-F238E27FC236}">
                <a16:creationId xmlns:a16="http://schemas.microsoft.com/office/drawing/2014/main" id="{65028B5A-61FB-4F20-8D7A-20D17ECFEC3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87494" y="2645925"/>
            <a:ext cx="3290592" cy="537735"/>
          </a:xfrm>
          <a:prstGeom prst="rect">
            <a:avLst/>
          </a:prstGeom>
        </p:spPr>
      </p:pic>
      <p:pic>
        <p:nvPicPr>
          <p:cNvPr id="9" name="Picture 8">
            <a:extLst>
              <a:ext uri="{FF2B5EF4-FFF2-40B4-BE49-F238E27FC236}">
                <a16:creationId xmlns:a16="http://schemas.microsoft.com/office/drawing/2014/main" id="{617369B6-81A0-4A7B-84E2-93BDE1881A7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288956" y="1963309"/>
            <a:ext cx="2788243" cy="1971610"/>
          </a:xfrm>
          <a:prstGeom prst="rect">
            <a:avLst/>
          </a:prstGeom>
        </p:spPr>
      </p:pic>
    </p:spTree>
    <p:extLst>
      <p:ext uri="{BB962C8B-B14F-4D97-AF65-F5344CB8AC3E}">
        <p14:creationId xmlns:p14="http://schemas.microsoft.com/office/powerpoint/2010/main" val="7396904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2" name="Title 1">
            <a:extLst>
              <a:ext uri="{FF2B5EF4-FFF2-40B4-BE49-F238E27FC236}">
                <a16:creationId xmlns:a16="http://schemas.microsoft.com/office/drawing/2014/main" id="{C12347F8-FAE4-4DAF-8257-07D9481DD4F7}"/>
              </a:ext>
            </a:extLst>
          </p:cNvPr>
          <p:cNvSpPr txBox="1">
            <a:spLocks/>
          </p:cNvSpPr>
          <p:nvPr/>
        </p:nvSpPr>
        <p:spPr bwMode="auto">
          <a:xfrm>
            <a:off x="0" y="645195"/>
            <a:ext cx="9144000" cy="62071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anose="020F0502020204030204" pitchFamily="34" charset="0"/>
              </a:defRPr>
            </a:lvl2pPr>
            <a:lvl3pPr algn="ctr" rtl="0" eaLnBrk="1" fontAlgn="base" hangingPunct="1">
              <a:spcBef>
                <a:spcPct val="0"/>
              </a:spcBef>
              <a:spcAft>
                <a:spcPct val="0"/>
              </a:spcAft>
              <a:defRPr sz="4400">
                <a:solidFill>
                  <a:schemeClr val="tx1"/>
                </a:solidFill>
                <a:latin typeface="Calibri" panose="020F0502020204030204" pitchFamily="34" charset="0"/>
              </a:defRPr>
            </a:lvl3pPr>
            <a:lvl4pPr algn="ctr" rtl="0" eaLnBrk="1" fontAlgn="base" hangingPunct="1">
              <a:spcBef>
                <a:spcPct val="0"/>
              </a:spcBef>
              <a:spcAft>
                <a:spcPct val="0"/>
              </a:spcAft>
              <a:defRPr sz="4400">
                <a:solidFill>
                  <a:schemeClr val="tx1"/>
                </a:solidFill>
                <a:latin typeface="Calibri" panose="020F0502020204030204" pitchFamily="34" charset="0"/>
              </a:defRPr>
            </a:lvl4pPr>
            <a:lvl5pPr algn="ctr" rtl="0" eaLnBrk="1" fontAlgn="base" hangingPunct="1">
              <a:spcBef>
                <a:spcPct val="0"/>
              </a:spcBef>
              <a:spcAft>
                <a:spcPct val="0"/>
              </a:spcAft>
              <a:defRPr sz="4400">
                <a:solidFill>
                  <a:schemeClr val="tx1"/>
                </a:solidFill>
                <a:latin typeface="Calibri" panose="020F0502020204030204" pitchFamily="34" charset="0"/>
              </a:defRPr>
            </a:lvl5pPr>
            <a:lvl6pPr marL="457200" algn="ctr" rtl="0" eaLnBrk="1" fontAlgn="base" hangingPunct="1">
              <a:spcBef>
                <a:spcPct val="0"/>
              </a:spcBef>
              <a:spcAft>
                <a:spcPct val="0"/>
              </a:spcAft>
              <a:defRPr sz="4400">
                <a:solidFill>
                  <a:schemeClr val="tx1"/>
                </a:solidFill>
                <a:latin typeface="Calibri" panose="020F0502020204030204" pitchFamily="34" charset="0"/>
              </a:defRPr>
            </a:lvl6pPr>
            <a:lvl7pPr marL="914400" algn="ctr" rtl="0" eaLnBrk="1" fontAlgn="base" hangingPunct="1">
              <a:spcBef>
                <a:spcPct val="0"/>
              </a:spcBef>
              <a:spcAft>
                <a:spcPct val="0"/>
              </a:spcAft>
              <a:defRPr sz="4400">
                <a:solidFill>
                  <a:schemeClr val="tx1"/>
                </a:solidFill>
                <a:latin typeface="Calibri" panose="020F0502020204030204" pitchFamily="34" charset="0"/>
              </a:defRPr>
            </a:lvl7pPr>
            <a:lvl8pPr marL="1371600" algn="ctr" rtl="0" eaLnBrk="1" fontAlgn="base" hangingPunct="1">
              <a:spcBef>
                <a:spcPct val="0"/>
              </a:spcBef>
              <a:spcAft>
                <a:spcPct val="0"/>
              </a:spcAft>
              <a:defRPr sz="4400">
                <a:solidFill>
                  <a:schemeClr val="tx1"/>
                </a:solidFill>
                <a:latin typeface="Calibri" panose="020F0502020204030204" pitchFamily="34" charset="0"/>
              </a:defRPr>
            </a:lvl8pPr>
            <a:lvl9pPr marL="1828800" algn="ctr" rtl="0" eaLnBrk="1" fontAlgn="base" hangingPunct="1">
              <a:spcBef>
                <a:spcPct val="0"/>
              </a:spcBef>
              <a:spcAft>
                <a:spcPct val="0"/>
              </a:spcAft>
              <a:defRPr sz="4400">
                <a:solidFill>
                  <a:schemeClr val="tx1"/>
                </a:solidFill>
                <a:latin typeface="Calibri" panose="020F0502020204030204" pitchFamily="34" charset="0"/>
              </a:defRPr>
            </a:lvl9pPr>
          </a:lstStyle>
          <a:p>
            <a:pPr fontAlgn="auto">
              <a:spcAft>
                <a:spcPts val="0"/>
              </a:spcAft>
              <a:defRPr/>
            </a:pPr>
            <a:r>
              <a:rPr lang="en-GB" sz="3200" b="1" dirty="0">
                <a:solidFill>
                  <a:srgbClr val="009385"/>
                </a:solidFill>
                <a:latin typeface="Open Sans" panose="020B0606030504020204" pitchFamily="34" charset="0"/>
                <a:ea typeface="Open Sans" panose="020B0606030504020204" pitchFamily="34" charset="0"/>
                <a:cs typeface="Open Sans" panose="020B0606030504020204" pitchFamily="34" charset="0"/>
              </a:rPr>
              <a:t>Design a Specialised Cell</a:t>
            </a:r>
          </a:p>
        </p:txBody>
      </p:sp>
      <p:sp>
        <p:nvSpPr>
          <p:cNvPr id="5" name="Rectangle 4">
            <a:hlinkClick r:id="rId3"/>
            <a:extLst>
              <a:ext uri="{FF2B5EF4-FFF2-40B4-BE49-F238E27FC236}">
                <a16:creationId xmlns:a16="http://schemas.microsoft.com/office/drawing/2014/main" id="{03B13BC8-FB9D-4DA6-99F1-6E2B3FDA1281}"/>
              </a:ext>
            </a:extLst>
          </p:cNvPr>
          <p:cNvSpPr/>
          <p:nvPr/>
        </p:nvSpPr>
        <p:spPr>
          <a:xfrm>
            <a:off x="8565159" y="6627302"/>
            <a:ext cx="534011" cy="170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itle 1">
            <a:extLst>
              <a:ext uri="{FF2B5EF4-FFF2-40B4-BE49-F238E27FC236}">
                <a16:creationId xmlns:a16="http://schemas.microsoft.com/office/drawing/2014/main" id="{02D06589-82F6-49EB-AC0C-A2E07CAE4FE4}"/>
              </a:ext>
            </a:extLst>
          </p:cNvPr>
          <p:cNvSpPr txBox="1">
            <a:spLocks/>
          </p:cNvSpPr>
          <p:nvPr/>
        </p:nvSpPr>
        <p:spPr>
          <a:xfrm>
            <a:off x="431801" y="1389016"/>
            <a:ext cx="8353424" cy="2062103"/>
          </a:xfrm>
          <a:prstGeom prst="rect">
            <a:avLst/>
          </a:prstGeom>
        </p:spPr>
        <p:txBody>
          <a:bodyPr wrap="square" lIns="0" rIns="0">
            <a:sp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GB" altLang="en-US" sz="1600" dirty="0">
                <a:latin typeface="Open Sans" panose="020B0606030504020204" pitchFamily="34" charset="0"/>
                <a:ea typeface="Open Sans" panose="020B0606030504020204" pitchFamily="34" charset="0"/>
                <a:cs typeface="Open Sans" panose="020B0606030504020204" pitchFamily="34" charset="0"/>
              </a:rPr>
              <a:t>Choose one of the cells below and have a go at designing it yourself. </a:t>
            </a:r>
          </a:p>
          <a:p>
            <a:pPr algn="l"/>
            <a:endParaRPr lang="en-GB" altLang="en-US" sz="1600" dirty="0">
              <a:latin typeface="Open Sans" panose="020B0606030504020204" pitchFamily="34" charset="0"/>
              <a:ea typeface="Open Sans" panose="020B0606030504020204" pitchFamily="34" charset="0"/>
              <a:cs typeface="Open Sans" panose="020B0606030504020204" pitchFamily="34" charset="0"/>
            </a:endParaRPr>
          </a:p>
          <a:p>
            <a:pPr algn="l"/>
            <a:r>
              <a:rPr lang="en-GB" altLang="en-US" sz="1600" dirty="0">
                <a:latin typeface="Open Sans" panose="020B0606030504020204" pitchFamily="34" charset="0"/>
                <a:ea typeface="Open Sans" panose="020B0606030504020204" pitchFamily="34" charset="0"/>
                <a:cs typeface="Open Sans" panose="020B0606030504020204" pitchFamily="34" charset="0"/>
              </a:rPr>
              <a:t>You need to think about what its role in the body is and then decide what adaptations you think it will need to be able to do that job.</a:t>
            </a:r>
          </a:p>
          <a:p>
            <a:pPr algn="l"/>
            <a:endParaRPr lang="en-GB" altLang="en-US" sz="1600" dirty="0">
              <a:latin typeface="Open Sans" panose="020B0606030504020204" pitchFamily="34" charset="0"/>
              <a:ea typeface="Open Sans" panose="020B0606030504020204" pitchFamily="34" charset="0"/>
              <a:cs typeface="Open Sans" panose="020B0606030504020204" pitchFamily="34" charset="0"/>
            </a:endParaRPr>
          </a:p>
          <a:p>
            <a:pPr algn="l"/>
            <a:r>
              <a:rPr lang="en-GB" altLang="en-US" sz="1600" dirty="0">
                <a:latin typeface="Open Sans" panose="020B0606030504020204" pitchFamily="34" charset="0"/>
                <a:ea typeface="Open Sans" panose="020B0606030504020204" pitchFamily="34" charset="0"/>
                <a:cs typeface="Open Sans" panose="020B0606030504020204" pitchFamily="34" charset="0"/>
              </a:rPr>
              <a:t>You could draw and label a diagram, or you could write a description, whatever suits you best!</a:t>
            </a:r>
          </a:p>
          <a:p>
            <a:pPr algn="l"/>
            <a:endParaRPr lang="en-GB" altLang="en-US" sz="1600" dirty="0">
              <a:latin typeface="Open Sans" panose="020B0606030504020204" pitchFamily="34" charset="0"/>
              <a:ea typeface="Open Sans" panose="020B0606030504020204" pitchFamily="34" charset="0"/>
              <a:cs typeface="Open Sans" panose="020B0606030504020204" pitchFamily="34" charset="0"/>
            </a:endParaRPr>
          </a:p>
        </p:txBody>
      </p:sp>
      <p:sp>
        <p:nvSpPr>
          <p:cNvPr id="8" name="Rectangle 7">
            <a:extLst>
              <a:ext uri="{FF2B5EF4-FFF2-40B4-BE49-F238E27FC236}">
                <a16:creationId xmlns:a16="http://schemas.microsoft.com/office/drawing/2014/main" id="{A0575BFC-8B2B-4D21-BAE3-BE2BBA36C227}"/>
              </a:ext>
            </a:extLst>
          </p:cNvPr>
          <p:cNvSpPr>
            <a:spLocks noChangeArrowheads="1"/>
          </p:cNvSpPr>
          <p:nvPr/>
        </p:nvSpPr>
        <p:spPr bwMode="auto">
          <a:xfrm>
            <a:off x="1155700" y="4303713"/>
            <a:ext cx="1624013" cy="320538"/>
          </a:xfrm>
          <a:prstGeom prst="rect">
            <a:avLst/>
          </a:prstGeom>
          <a:solidFill>
            <a:srgbClr val="009385"/>
          </a:solidFill>
          <a:ln>
            <a:noFill/>
          </a:ln>
        </p:spPr>
        <p:txBody>
          <a:bodyPr lIns="0" tIns="36000" rIns="0" bIns="0">
            <a:noAutofit/>
          </a:bodyPr>
          <a:lstStyle>
            <a:lvl1pPr>
              <a:defRPr>
                <a:solidFill>
                  <a:schemeClr val="tx1"/>
                </a:solidFill>
                <a:latin typeface="Twinkl Light" pitchFamily="2" charset="0"/>
              </a:defRPr>
            </a:lvl1pPr>
            <a:lvl2pPr marL="742950" indent="-285750">
              <a:defRPr>
                <a:solidFill>
                  <a:schemeClr val="tx1"/>
                </a:solidFill>
                <a:latin typeface="Twinkl Light" pitchFamily="2" charset="0"/>
              </a:defRPr>
            </a:lvl2pPr>
            <a:lvl3pPr marL="1143000" indent="-228600">
              <a:defRPr>
                <a:solidFill>
                  <a:schemeClr val="tx1"/>
                </a:solidFill>
                <a:latin typeface="Twinkl Light" pitchFamily="2" charset="0"/>
              </a:defRPr>
            </a:lvl3pPr>
            <a:lvl4pPr marL="1600200" indent="-228600">
              <a:defRPr>
                <a:solidFill>
                  <a:schemeClr val="tx1"/>
                </a:solidFill>
                <a:latin typeface="Twinkl Light" pitchFamily="2" charset="0"/>
              </a:defRPr>
            </a:lvl4pPr>
            <a:lvl5pPr marL="2057400" indent="-228600">
              <a:defRPr>
                <a:solidFill>
                  <a:schemeClr val="tx1"/>
                </a:solidFill>
                <a:latin typeface="Twinkl Light" pitchFamily="2" charset="0"/>
              </a:defRPr>
            </a:lvl5pPr>
            <a:lvl6pPr marL="2514600" indent="-228600" eaLnBrk="0" fontAlgn="base" hangingPunct="0">
              <a:spcBef>
                <a:spcPct val="0"/>
              </a:spcBef>
              <a:spcAft>
                <a:spcPct val="0"/>
              </a:spcAft>
              <a:defRPr>
                <a:solidFill>
                  <a:schemeClr val="tx1"/>
                </a:solidFill>
                <a:latin typeface="Twinkl Light" pitchFamily="2" charset="0"/>
              </a:defRPr>
            </a:lvl6pPr>
            <a:lvl7pPr marL="2971800" indent="-228600" eaLnBrk="0" fontAlgn="base" hangingPunct="0">
              <a:spcBef>
                <a:spcPct val="0"/>
              </a:spcBef>
              <a:spcAft>
                <a:spcPct val="0"/>
              </a:spcAft>
              <a:defRPr>
                <a:solidFill>
                  <a:schemeClr val="tx1"/>
                </a:solidFill>
                <a:latin typeface="Twinkl Light" pitchFamily="2" charset="0"/>
              </a:defRPr>
            </a:lvl7pPr>
            <a:lvl8pPr marL="3429000" indent="-228600" eaLnBrk="0" fontAlgn="base" hangingPunct="0">
              <a:spcBef>
                <a:spcPct val="0"/>
              </a:spcBef>
              <a:spcAft>
                <a:spcPct val="0"/>
              </a:spcAft>
              <a:defRPr>
                <a:solidFill>
                  <a:schemeClr val="tx1"/>
                </a:solidFill>
                <a:latin typeface="Twinkl Light" pitchFamily="2" charset="0"/>
              </a:defRPr>
            </a:lvl8pPr>
            <a:lvl9pPr marL="3886200" indent="-228600" eaLnBrk="0" fontAlgn="base" hangingPunct="0">
              <a:spcBef>
                <a:spcPct val="0"/>
              </a:spcBef>
              <a:spcAft>
                <a:spcPct val="0"/>
              </a:spcAft>
              <a:defRPr>
                <a:solidFill>
                  <a:schemeClr val="tx1"/>
                </a:solidFill>
                <a:latin typeface="Twinkl Light" pitchFamily="2" charset="0"/>
              </a:defRPr>
            </a:lvl9pPr>
          </a:lstStyle>
          <a:p>
            <a:pPr algn="ctr" eaLnBrk="1" hangingPunct="1">
              <a:defRPr/>
            </a:pPr>
            <a:r>
              <a:rPr lang="en-GB" altLang="en-US" dirty="0">
                <a:solidFill>
                  <a:schemeClr val="bg1"/>
                </a:solidFill>
                <a:latin typeface="Open Sans" panose="020B0606030504020204" pitchFamily="34" charset="0"/>
                <a:ea typeface="Open Sans" panose="020B0606030504020204" pitchFamily="34" charset="0"/>
                <a:cs typeface="Open Sans" panose="020B0606030504020204" pitchFamily="34" charset="0"/>
              </a:rPr>
              <a:t>skin cell</a:t>
            </a:r>
          </a:p>
        </p:txBody>
      </p:sp>
      <p:sp>
        <p:nvSpPr>
          <p:cNvPr id="9" name="Rectangle 10">
            <a:extLst>
              <a:ext uri="{FF2B5EF4-FFF2-40B4-BE49-F238E27FC236}">
                <a16:creationId xmlns:a16="http://schemas.microsoft.com/office/drawing/2014/main" id="{4862858E-985F-4AE9-B242-3CE7FD928457}"/>
              </a:ext>
            </a:extLst>
          </p:cNvPr>
          <p:cNvSpPr>
            <a:spLocks noChangeArrowheads="1"/>
          </p:cNvSpPr>
          <p:nvPr/>
        </p:nvSpPr>
        <p:spPr bwMode="auto">
          <a:xfrm>
            <a:off x="3760787" y="4303713"/>
            <a:ext cx="1622425" cy="320538"/>
          </a:xfrm>
          <a:prstGeom prst="rect">
            <a:avLst/>
          </a:prstGeom>
          <a:solidFill>
            <a:srgbClr val="87CEDA"/>
          </a:solidFill>
          <a:ln>
            <a:noFill/>
          </a:ln>
        </p:spPr>
        <p:txBody>
          <a:bodyPr lIns="0" tIns="36000" rIns="0" bIns="0">
            <a:noAutofit/>
          </a:bodyPr>
          <a:lstStyle>
            <a:lvl1pPr>
              <a:defRPr>
                <a:solidFill>
                  <a:schemeClr val="tx1"/>
                </a:solidFill>
                <a:latin typeface="Twinkl Light" pitchFamily="2" charset="0"/>
              </a:defRPr>
            </a:lvl1pPr>
            <a:lvl2pPr marL="742950" indent="-285750">
              <a:defRPr>
                <a:solidFill>
                  <a:schemeClr val="tx1"/>
                </a:solidFill>
                <a:latin typeface="Twinkl Light" pitchFamily="2" charset="0"/>
              </a:defRPr>
            </a:lvl2pPr>
            <a:lvl3pPr marL="1143000" indent="-228600">
              <a:defRPr>
                <a:solidFill>
                  <a:schemeClr val="tx1"/>
                </a:solidFill>
                <a:latin typeface="Twinkl Light" pitchFamily="2" charset="0"/>
              </a:defRPr>
            </a:lvl3pPr>
            <a:lvl4pPr marL="1600200" indent="-228600">
              <a:defRPr>
                <a:solidFill>
                  <a:schemeClr val="tx1"/>
                </a:solidFill>
                <a:latin typeface="Twinkl Light" pitchFamily="2" charset="0"/>
              </a:defRPr>
            </a:lvl4pPr>
            <a:lvl5pPr marL="2057400" indent="-228600">
              <a:defRPr>
                <a:solidFill>
                  <a:schemeClr val="tx1"/>
                </a:solidFill>
                <a:latin typeface="Twinkl Light" pitchFamily="2" charset="0"/>
              </a:defRPr>
            </a:lvl5pPr>
            <a:lvl6pPr marL="2514600" indent="-228600" eaLnBrk="0" fontAlgn="base" hangingPunct="0">
              <a:spcBef>
                <a:spcPct val="0"/>
              </a:spcBef>
              <a:spcAft>
                <a:spcPct val="0"/>
              </a:spcAft>
              <a:defRPr>
                <a:solidFill>
                  <a:schemeClr val="tx1"/>
                </a:solidFill>
                <a:latin typeface="Twinkl Light" pitchFamily="2" charset="0"/>
              </a:defRPr>
            </a:lvl6pPr>
            <a:lvl7pPr marL="2971800" indent="-228600" eaLnBrk="0" fontAlgn="base" hangingPunct="0">
              <a:spcBef>
                <a:spcPct val="0"/>
              </a:spcBef>
              <a:spcAft>
                <a:spcPct val="0"/>
              </a:spcAft>
              <a:defRPr>
                <a:solidFill>
                  <a:schemeClr val="tx1"/>
                </a:solidFill>
                <a:latin typeface="Twinkl Light" pitchFamily="2" charset="0"/>
              </a:defRPr>
            </a:lvl7pPr>
            <a:lvl8pPr marL="3429000" indent="-228600" eaLnBrk="0" fontAlgn="base" hangingPunct="0">
              <a:spcBef>
                <a:spcPct val="0"/>
              </a:spcBef>
              <a:spcAft>
                <a:spcPct val="0"/>
              </a:spcAft>
              <a:defRPr>
                <a:solidFill>
                  <a:schemeClr val="tx1"/>
                </a:solidFill>
                <a:latin typeface="Twinkl Light" pitchFamily="2" charset="0"/>
              </a:defRPr>
            </a:lvl8pPr>
            <a:lvl9pPr marL="3886200" indent="-228600" eaLnBrk="0" fontAlgn="base" hangingPunct="0">
              <a:spcBef>
                <a:spcPct val="0"/>
              </a:spcBef>
              <a:spcAft>
                <a:spcPct val="0"/>
              </a:spcAft>
              <a:defRPr>
                <a:solidFill>
                  <a:schemeClr val="tx1"/>
                </a:solidFill>
                <a:latin typeface="Twinkl Light" pitchFamily="2" charset="0"/>
              </a:defRPr>
            </a:lvl9pPr>
          </a:lstStyle>
          <a:p>
            <a:pPr algn="ctr" eaLnBrk="1" hangingPunct="1">
              <a:defRPr/>
            </a:pPr>
            <a:r>
              <a:rPr lang="en-GB" altLang="en-US" dirty="0">
                <a:latin typeface="Open Sans" panose="020B0606030504020204" pitchFamily="34" charset="0"/>
                <a:ea typeface="Open Sans" panose="020B0606030504020204" pitchFamily="34" charset="0"/>
                <a:cs typeface="Open Sans" panose="020B0606030504020204" pitchFamily="34" charset="0"/>
              </a:rPr>
              <a:t>bone cell</a:t>
            </a:r>
          </a:p>
        </p:txBody>
      </p:sp>
      <p:sp>
        <p:nvSpPr>
          <p:cNvPr id="10" name="Rectangle 11">
            <a:extLst>
              <a:ext uri="{FF2B5EF4-FFF2-40B4-BE49-F238E27FC236}">
                <a16:creationId xmlns:a16="http://schemas.microsoft.com/office/drawing/2014/main" id="{567A858C-7B97-4BC7-ABBD-EF77EE20059E}"/>
              </a:ext>
            </a:extLst>
          </p:cNvPr>
          <p:cNvSpPr>
            <a:spLocks noChangeArrowheads="1"/>
          </p:cNvSpPr>
          <p:nvPr/>
        </p:nvSpPr>
        <p:spPr bwMode="auto">
          <a:xfrm>
            <a:off x="6485316" y="4303712"/>
            <a:ext cx="1622425" cy="320538"/>
          </a:xfrm>
          <a:prstGeom prst="rect">
            <a:avLst/>
          </a:prstGeom>
          <a:solidFill>
            <a:srgbClr val="009385"/>
          </a:solidFill>
          <a:ln>
            <a:noFill/>
          </a:ln>
        </p:spPr>
        <p:txBody>
          <a:bodyPr lIns="0" tIns="36000" rIns="0" bIns="0">
            <a:noAutofit/>
          </a:bodyPr>
          <a:lstStyle>
            <a:lvl1pPr>
              <a:defRPr>
                <a:solidFill>
                  <a:schemeClr val="tx1"/>
                </a:solidFill>
                <a:latin typeface="Twinkl Light" pitchFamily="2" charset="0"/>
              </a:defRPr>
            </a:lvl1pPr>
            <a:lvl2pPr marL="742950" indent="-285750">
              <a:defRPr>
                <a:solidFill>
                  <a:schemeClr val="tx1"/>
                </a:solidFill>
                <a:latin typeface="Twinkl Light" pitchFamily="2" charset="0"/>
              </a:defRPr>
            </a:lvl2pPr>
            <a:lvl3pPr marL="1143000" indent="-228600">
              <a:defRPr>
                <a:solidFill>
                  <a:schemeClr val="tx1"/>
                </a:solidFill>
                <a:latin typeface="Twinkl Light" pitchFamily="2" charset="0"/>
              </a:defRPr>
            </a:lvl3pPr>
            <a:lvl4pPr marL="1600200" indent="-228600">
              <a:defRPr>
                <a:solidFill>
                  <a:schemeClr val="tx1"/>
                </a:solidFill>
                <a:latin typeface="Twinkl Light" pitchFamily="2" charset="0"/>
              </a:defRPr>
            </a:lvl4pPr>
            <a:lvl5pPr marL="2057400" indent="-228600">
              <a:defRPr>
                <a:solidFill>
                  <a:schemeClr val="tx1"/>
                </a:solidFill>
                <a:latin typeface="Twinkl Light" pitchFamily="2" charset="0"/>
              </a:defRPr>
            </a:lvl5pPr>
            <a:lvl6pPr marL="2514600" indent="-228600" eaLnBrk="0" fontAlgn="base" hangingPunct="0">
              <a:spcBef>
                <a:spcPct val="0"/>
              </a:spcBef>
              <a:spcAft>
                <a:spcPct val="0"/>
              </a:spcAft>
              <a:defRPr>
                <a:solidFill>
                  <a:schemeClr val="tx1"/>
                </a:solidFill>
                <a:latin typeface="Twinkl Light" pitchFamily="2" charset="0"/>
              </a:defRPr>
            </a:lvl6pPr>
            <a:lvl7pPr marL="2971800" indent="-228600" eaLnBrk="0" fontAlgn="base" hangingPunct="0">
              <a:spcBef>
                <a:spcPct val="0"/>
              </a:spcBef>
              <a:spcAft>
                <a:spcPct val="0"/>
              </a:spcAft>
              <a:defRPr>
                <a:solidFill>
                  <a:schemeClr val="tx1"/>
                </a:solidFill>
                <a:latin typeface="Twinkl Light" pitchFamily="2" charset="0"/>
              </a:defRPr>
            </a:lvl7pPr>
            <a:lvl8pPr marL="3429000" indent="-228600" eaLnBrk="0" fontAlgn="base" hangingPunct="0">
              <a:spcBef>
                <a:spcPct val="0"/>
              </a:spcBef>
              <a:spcAft>
                <a:spcPct val="0"/>
              </a:spcAft>
              <a:defRPr>
                <a:solidFill>
                  <a:schemeClr val="tx1"/>
                </a:solidFill>
                <a:latin typeface="Twinkl Light" pitchFamily="2" charset="0"/>
              </a:defRPr>
            </a:lvl8pPr>
            <a:lvl9pPr marL="3886200" indent="-228600" eaLnBrk="0" fontAlgn="base" hangingPunct="0">
              <a:spcBef>
                <a:spcPct val="0"/>
              </a:spcBef>
              <a:spcAft>
                <a:spcPct val="0"/>
              </a:spcAft>
              <a:defRPr>
                <a:solidFill>
                  <a:schemeClr val="tx1"/>
                </a:solidFill>
                <a:latin typeface="Twinkl Light" pitchFamily="2" charset="0"/>
              </a:defRPr>
            </a:lvl9pPr>
          </a:lstStyle>
          <a:p>
            <a:pPr algn="ctr" eaLnBrk="1" hangingPunct="1">
              <a:defRPr/>
            </a:pPr>
            <a:r>
              <a:rPr lang="en-GB" altLang="en-US" dirty="0">
                <a:solidFill>
                  <a:schemeClr val="bg1"/>
                </a:solidFill>
                <a:latin typeface="Open Sans" panose="020B0606030504020204" pitchFamily="34" charset="0"/>
                <a:ea typeface="Open Sans" panose="020B0606030504020204" pitchFamily="34" charset="0"/>
                <a:cs typeface="Open Sans" panose="020B0606030504020204" pitchFamily="34" charset="0"/>
              </a:rPr>
              <a:t>fat cell</a:t>
            </a:r>
          </a:p>
        </p:txBody>
      </p:sp>
    </p:spTree>
    <p:extLst>
      <p:ext uri="{BB962C8B-B14F-4D97-AF65-F5344CB8AC3E}">
        <p14:creationId xmlns:p14="http://schemas.microsoft.com/office/powerpoint/2010/main" val="1102107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2" name="Title 1">
            <a:extLst>
              <a:ext uri="{FF2B5EF4-FFF2-40B4-BE49-F238E27FC236}">
                <a16:creationId xmlns:a16="http://schemas.microsoft.com/office/drawing/2014/main" id="{C12347F8-FAE4-4DAF-8257-07D9481DD4F7}"/>
              </a:ext>
            </a:extLst>
          </p:cNvPr>
          <p:cNvSpPr txBox="1">
            <a:spLocks/>
          </p:cNvSpPr>
          <p:nvPr/>
        </p:nvSpPr>
        <p:spPr bwMode="auto">
          <a:xfrm>
            <a:off x="0" y="645195"/>
            <a:ext cx="9144000" cy="62071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anose="020F0502020204030204" pitchFamily="34" charset="0"/>
              </a:defRPr>
            </a:lvl2pPr>
            <a:lvl3pPr algn="ctr" rtl="0" eaLnBrk="1" fontAlgn="base" hangingPunct="1">
              <a:spcBef>
                <a:spcPct val="0"/>
              </a:spcBef>
              <a:spcAft>
                <a:spcPct val="0"/>
              </a:spcAft>
              <a:defRPr sz="4400">
                <a:solidFill>
                  <a:schemeClr val="tx1"/>
                </a:solidFill>
                <a:latin typeface="Calibri" panose="020F0502020204030204" pitchFamily="34" charset="0"/>
              </a:defRPr>
            </a:lvl3pPr>
            <a:lvl4pPr algn="ctr" rtl="0" eaLnBrk="1" fontAlgn="base" hangingPunct="1">
              <a:spcBef>
                <a:spcPct val="0"/>
              </a:spcBef>
              <a:spcAft>
                <a:spcPct val="0"/>
              </a:spcAft>
              <a:defRPr sz="4400">
                <a:solidFill>
                  <a:schemeClr val="tx1"/>
                </a:solidFill>
                <a:latin typeface="Calibri" panose="020F0502020204030204" pitchFamily="34" charset="0"/>
              </a:defRPr>
            </a:lvl4pPr>
            <a:lvl5pPr algn="ctr" rtl="0" eaLnBrk="1" fontAlgn="base" hangingPunct="1">
              <a:spcBef>
                <a:spcPct val="0"/>
              </a:spcBef>
              <a:spcAft>
                <a:spcPct val="0"/>
              </a:spcAft>
              <a:defRPr sz="4400">
                <a:solidFill>
                  <a:schemeClr val="tx1"/>
                </a:solidFill>
                <a:latin typeface="Calibri" panose="020F0502020204030204" pitchFamily="34" charset="0"/>
              </a:defRPr>
            </a:lvl5pPr>
            <a:lvl6pPr marL="457200" algn="ctr" rtl="0" eaLnBrk="1" fontAlgn="base" hangingPunct="1">
              <a:spcBef>
                <a:spcPct val="0"/>
              </a:spcBef>
              <a:spcAft>
                <a:spcPct val="0"/>
              </a:spcAft>
              <a:defRPr sz="4400">
                <a:solidFill>
                  <a:schemeClr val="tx1"/>
                </a:solidFill>
                <a:latin typeface="Calibri" panose="020F0502020204030204" pitchFamily="34" charset="0"/>
              </a:defRPr>
            </a:lvl6pPr>
            <a:lvl7pPr marL="914400" algn="ctr" rtl="0" eaLnBrk="1" fontAlgn="base" hangingPunct="1">
              <a:spcBef>
                <a:spcPct val="0"/>
              </a:spcBef>
              <a:spcAft>
                <a:spcPct val="0"/>
              </a:spcAft>
              <a:defRPr sz="4400">
                <a:solidFill>
                  <a:schemeClr val="tx1"/>
                </a:solidFill>
                <a:latin typeface="Calibri" panose="020F0502020204030204" pitchFamily="34" charset="0"/>
              </a:defRPr>
            </a:lvl7pPr>
            <a:lvl8pPr marL="1371600" algn="ctr" rtl="0" eaLnBrk="1" fontAlgn="base" hangingPunct="1">
              <a:spcBef>
                <a:spcPct val="0"/>
              </a:spcBef>
              <a:spcAft>
                <a:spcPct val="0"/>
              </a:spcAft>
              <a:defRPr sz="4400">
                <a:solidFill>
                  <a:schemeClr val="tx1"/>
                </a:solidFill>
                <a:latin typeface="Calibri" panose="020F0502020204030204" pitchFamily="34" charset="0"/>
              </a:defRPr>
            </a:lvl8pPr>
            <a:lvl9pPr marL="1828800" algn="ctr" rtl="0" eaLnBrk="1" fontAlgn="base" hangingPunct="1">
              <a:spcBef>
                <a:spcPct val="0"/>
              </a:spcBef>
              <a:spcAft>
                <a:spcPct val="0"/>
              </a:spcAft>
              <a:defRPr sz="4400">
                <a:solidFill>
                  <a:schemeClr val="tx1"/>
                </a:solidFill>
                <a:latin typeface="Calibri" panose="020F0502020204030204" pitchFamily="34" charset="0"/>
              </a:defRPr>
            </a:lvl9pPr>
          </a:lstStyle>
          <a:p>
            <a:pPr fontAlgn="auto">
              <a:spcAft>
                <a:spcPts val="0"/>
              </a:spcAft>
              <a:defRPr/>
            </a:pPr>
            <a:r>
              <a:rPr lang="en-GB" sz="3200" b="1" dirty="0">
                <a:solidFill>
                  <a:srgbClr val="009385"/>
                </a:solidFill>
                <a:latin typeface="Open Sans" panose="020B0606030504020204" pitchFamily="34" charset="0"/>
                <a:ea typeface="Open Sans" panose="020B0606030504020204" pitchFamily="34" charset="0"/>
                <a:cs typeface="Open Sans" panose="020B0606030504020204" pitchFamily="34" charset="0"/>
              </a:rPr>
              <a:t>Splat! </a:t>
            </a:r>
          </a:p>
        </p:txBody>
      </p:sp>
      <p:sp>
        <p:nvSpPr>
          <p:cNvPr id="5" name="Rectangle 4">
            <a:hlinkClick r:id="rId3"/>
            <a:extLst>
              <a:ext uri="{FF2B5EF4-FFF2-40B4-BE49-F238E27FC236}">
                <a16:creationId xmlns:a16="http://schemas.microsoft.com/office/drawing/2014/main" id="{03B13BC8-FB9D-4DA6-99F1-6E2B3FDA1281}"/>
              </a:ext>
            </a:extLst>
          </p:cNvPr>
          <p:cNvSpPr/>
          <p:nvPr/>
        </p:nvSpPr>
        <p:spPr>
          <a:xfrm>
            <a:off x="8565159" y="6627302"/>
            <a:ext cx="534011" cy="170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itle 1">
            <a:extLst>
              <a:ext uri="{FF2B5EF4-FFF2-40B4-BE49-F238E27FC236}">
                <a16:creationId xmlns:a16="http://schemas.microsoft.com/office/drawing/2014/main" id="{02D06589-82F6-49EB-AC0C-A2E07CAE4FE4}"/>
              </a:ext>
            </a:extLst>
          </p:cNvPr>
          <p:cNvSpPr txBox="1">
            <a:spLocks/>
          </p:cNvSpPr>
          <p:nvPr/>
        </p:nvSpPr>
        <p:spPr>
          <a:xfrm>
            <a:off x="431801" y="1389016"/>
            <a:ext cx="8353424" cy="338554"/>
          </a:xfrm>
          <a:prstGeom prst="rect">
            <a:avLst/>
          </a:prstGeom>
        </p:spPr>
        <p:txBody>
          <a:bodyPr wrap="square" lIns="0" rIns="0">
            <a:sp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GB" altLang="en-US" sz="1600" dirty="0">
                <a:latin typeface="Open Sans" panose="020B0606030504020204" pitchFamily="34" charset="0"/>
                <a:ea typeface="Open Sans" panose="020B0606030504020204" pitchFamily="34" charset="0"/>
                <a:cs typeface="Open Sans" panose="020B0606030504020204" pitchFamily="34" charset="0"/>
              </a:rPr>
              <a:t>A cell that absorbs water. </a:t>
            </a:r>
          </a:p>
        </p:txBody>
      </p:sp>
      <p:pic>
        <p:nvPicPr>
          <p:cNvPr id="11" name="Picture 10">
            <a:extLst>
              <a:ext uri="{FF2B5EF4-FFF2-40B4-BE49-F238E27FC236}">
                <a16:creationId xmlns:a16="http://schemas.microsoft.com/office/drawing/2014/main" id="{60ECE012-D5A8-4494-97CE-066D5A9617B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919827" y="2014330"/>
            <a:ext cx="1128718" cy="1142354"/>
          </a:xfrm>
          <a:prstGeom prst="rect">
            <a:avLst/>
          </a:prstGeom>
        </p:spPr>
      </p:pic>
      <p:pic>
        <p:nvPicPr>
          <p:cNvPr id="12" name="Picture 11">
            <a:extLst>
              <a:ext uri="{FF2B5EF4-FFF2-40B4-BE49-F238E27FC236}">
                <a16:creationId xmlns:a16="http://schemas.microsoft.com/office/drawing/2014/main" id="{19BFC043-8994-4F5A-82C6-81106B1A04F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800000">
            <a:off x="3613654" y="4457091"/>
            <a:ext cx="1989718" cy="325151"/>
          </a:xfrm>
          <a:prstGeom prst="rect">
            <a:avLst/>
          </a:prstGeom>
        </p:spPr>
      </p:pic>
      <p:pic>
        <p:nvPicPr>
          <p:cNvPr id="14" name="Picture 13">
            <a:extLst>
              <a:ext uri="{FF2B5EF4-FFF2-40B4-BE49-F238E27FC236}">
                <a16:creationId xmlns:a16="http://schemas.microsoft.com/office/drawing/2014/main" id="{7B968027-9A6C-4D20-8405-13058068AA7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13387" y="4171299"/>
            <a:ext cx="1868844" cy="1082535"/>
          </a:xfrm>
          <a:prstGeom prst="rect">
            <a:avLst/>
          </a:prstGeom>
        </p:spPr>
      </p:pic>
      <p:pic>
        <p:nvPicPr>
          <p:cNvPr id="15" name="Picture 14">
            <a:extLst>
              <a:ext uri="{FF2B5EF4-FFF2-40B4-BE49-F238E27FC236}">
                <a16:creationId xmlns:a16="http://schemas.microsoft.com/office/drawing/2014/main" id="{7A4E38DD-147D-4F27-B7B6-688EE7AC161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67817" y="1923515"/>
            <a:ext cx="924290" cy="1323984"/>
          </a:xfrm>
          <a:prstGeom prst="rect">
            <a:avLst/>
          </a:prstGeom>
        </p:spPr>
      </p:pic>
      <p:pic>
        <p:nvPicPr>
          <p:cNvPr id="10" name="Picture 9">
            <a:extLst>
              <a:ext uri="{FF2B5EF4-FFF2-40B4-BE49-F238E27FC236}">
                <a16:creationId xmlns:a16="http://schemas.microsoft.com/office/drawing/2014/main" id="{D03973C2-424E-49CC-A299-9ADFBEB143B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996008" y="1825266"/>
            <a:ext cx="1014268" cy="1442118"/>
          </a:xfrm>
          <a:prstGeom prst="rect">
            <a:avLst/>
          </a:prstGeom>
        </p:spPr>
      </p:pic>
      <p:pic>
        <p:nvPicPr>
          <p:cNvPr id="16" name="Picture 15">
            <a:extLst>
              <a:ext uri="{FF2B5EF4-FFF2-40B4-BE49-F238E27FC236}">
                <a16:creationId xmlns:a16="http://schemas.microsoft.com/office/drawing/2014/main" id="{E1C57241-AAFA-4851-9018-481D5A511624}"/>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010276" y="4123213"/>
            <a:ext cx="2222778" cy="992908"/>
          </a:xfrm>
          <a:prstGeom prst="rect">
            <a:avLst/>
          </a:prstGeom>
        </p:spPr>
      </p:pic>
      <p:pic>
        <p:nvPicPr>
          <p:cNvPr id="17" name="Picture 16">
            <a:extLst>
              <a:ext uri="{FF2B5EF4-FFF2-40B4-BE49-F238E27FC236}">
                <a16:creationId xmlns:a16="http://schemas.microsoft.com/office/drawing/2014/main" id="{A1018239-8A26-4882-874A-D88C3AF73FE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578986" y="1881172"/>
            <a:ext cx="1986173" cy="1404454"/>
          </a:xfrm>
          <a:prstGeom prst="rect">
            <a:avLst/>
          </a:prstGeom>
        </p:spPr>
      </p:pic>
    </p:spTree>
    <p:extLst>
      <p:ext uri="{BB962C8B-B14F-4D97-AF65-F5344CB8AC3E}">
        <p14:creationId xmlns:p14="http://schemas.microsoft.com/office/powerpoint/2010/main" val="40425828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2" name="Title 1">
            <a:extLst>
              <a:ext uri="{FF2B5EF4-FFF2-40B4-BE49-F238E27FC236}">
                <a16:creationId xmlns:a16="http://schemas.microsoft.com/office/drawing/2014/main" id="{C12347F8-FAE4-4DAF-8257-07D9481DD4F7}"/>
              </a:ext>
            </a:extLst>
          </p:cNvPr>
          <p:cNvSpPr txBox="1">
            <a:spLocks/>
          </p:cNvSpPr>
          <p:nvPr/>
        </p:nvSpPr>
        <p:spPr bwMode="auto">
          <a:xfrm>
            <a:off x="0" y="645195"/>
            <a:ext cx="9144000" cy="62071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anose="020F0502020204030204" pitchFamily="34" charset="0"/>
              </a:defRPr>
            </a:lvl2pPr>
            <a:lvl3pPr algn="ctr" rtl="0" eaLnBrk="1" fontAlgn="base" hangingPunct="1">
              <a:spcBef>
                <a:spcPct val="0"/>
              </a:spcBef>
              <a:spcAft>
                <a:spcPct val="0"/>
              </a:spcAft>
              <a:defRPr sz="4400">
                <a:solidFill>
                  <a:schemeClr val="tx1"/>
                </a:solidFill>
                <a:latin typeface="Calibri" panose="020F0502020204030204" pitchFamily="34" charset="0"/>
              </a:defRPr>
            </a:lvl3pPr>
            <a:lvl4pPr algn="ctr" rtl="0" eaLnBrk="1" fontAlgn="base" hangingPunct="1">
              <a:spcBef>
                <a:spcPct val="0"/>
              </a:spcBef>
              <a:spcAft>
                <a:spcPct val="0"/>
              </a:spcAft>
              <a:defRPr sz="4400">
                <a:solidFill>
                  <a:schemeClr val="tx1"/>
                </a:solidFill>
                <a:latin typeface="Calibri" panose="020F0502020204030204" pitchFamily="34" charset="0"/>
              </a:defRPr>
            </a:lvl4pPr>
            <a:lvl5pPr algn="ctr" rtl="0" eaLnBrk="1" fontAlgn="base" hangingPunct="1">
              <a:spcBef>
                <a:spcPct val="0"/>
              </a:spcBef>
              <a:spcAft>
                <a:spcPct val="0"/>
              </a:spcAft>
              <a:defRPr sz="4400">
                <a:solidFill>
                  <a:schemeClr val="tx1"/>
                </a:solidFill>
                <a:latin typeface="Calibri" panose="020F0502020204030204" pitchFamily="34" charset="0"/>
              </a:defRPr>
            </a:lvl5pPr>
            <a:lvl6pPr marL="457200" algn="ctr" rtl="0" eaLnBrk="1" fontAlgn="base" hangingPunct="1">
              <a:spcBef>
                <a:spcPct val="0"/>
              </a:spcBef>
              <a:spcAft>
                <a:spcPct val="0"/>
              </a:spcAft>
              <a:defRPr sz="4400">
                <a:solidFill>
                  <a:schemeClr val="tx1"/>
                </a:solidFill>
                <a:latin typeface="Calibri" panose="020F0502020204030204" pitchFamily="34" charset="0"/>
              </a:defRPr>
            </a:lvl6pPr>
            <a:lvl7pPr marL="914400" algn="ctr" rtl="0" eaLnBrk="1" fontAlgn="base" hangingPunct="1">
              <a:spcBef>
                <a:spcPct val="0"/>
              </a:spcBef>
              <a:spcAft>
                <a:spcPct val="0"/>
              </a:spcAft>
              <a:defRPr sz="4400">
                <a:solidFill>
                  <a:schemeClr val="tx1"/>
                </a:solidFill>
                <a:latin typeface="Calibri" panose="020F0502020204030204" pitchFamily="34" charset="0"/>
              </a:defRPr>
            </a:lvl7pPr>
            <a:lvl8pPr marL="1371600" algn="ctr" rtl="0" eaLnBrk="1" fontAlgn="base" hangingPunct="1">
              <a:spcBef>
                <a:spcPct val="0"/>
              </a:spcBef>
              <a:spcAft>
                <a:spcPct val="0"/>
              </a:spcAft>
              <a:defRPr sz="4400">
                <a:solidFill>
                  <a:schemeClr val="tx1"/>
                </a:solidFill>
                <a:latin typeface="Calibri" panose="020F0502020204030204" pitchFamily="34" charset="0"/>
              </a:defRPr>
            </a:lvl8pPr>
            <a:lvl9pPr marL="1828800" algn="ctr" rtl="0" eaLnBrk="1" fontAlgn="base" hangingPunct="1">
              <a:spcBef>
                <a:spcPct val="0"/>
              </a:spcBef>
              <a:spcAft>
                <a:spcPct val="0"/>
              </a:spcAft>
              <a:defRPr sz="4400">
                <a:solidFill>
                  <a:schemeClr val="tx1"/>
                </a:solidFill>
                <a:latin typeface="Calibri" panose="020F0502020204030204" pitchFamily="34" charset="0"/>
              </a:defRPr>
            </a:lvl9pPr>
          </a:lstStyle>
          <a:p>
            <a:pPr fontAlgn="auto">
              <a:spcAft>
                <a:spcPts val="0"/>
              </a:spcAft>
              <a:defRPr/>
            </a:pPr>
            <a:r>
              <a:rPr lang="en-GB" sz="3200" b="1" dirty="0">
                <a:solidFill>
                  <a:srgbClr val="009385"/>
                </a:solidFill>
                <a:latin typeface="Open Sans" panose="020B0606030504020204" pitchFamily="34" charset="0"/>
                <a:ea typeface="Open Sans" panose="020B0606030504020204" pitchFamily="34" charset="0"/>
                <a:cs typeface="Open Sans" panose="020B0606030504020204" pitchFamily="34" charset="0"/>
              </a:rPr>
              <a:t>Splat! </a:t>
            </a:r>
          </a:p>
        </p:txBody>
      </p:sp>
      <p:sp>
        <p:nvSpPr>
          <p:cNvPr id="5" name="Rectangle 4">
            <a:hlinkClick r:id="rId3"/>
            <a:extLst>
              <a:ext uri="{FF2B5EF4-FFF2-40B4-BE49-F238E27FC236}">
                <a16:creationId xmlns:a16="http://schemas.microsoft.com/office/drawing/2014/main" id="{03B13BC8-FB9D-4DA6-99F1-6E2B3FDA1281}"/>
              </a:ext>
            </a:extLst>
          </p:cNvPr>
          <p:cNvSpPr/>
          <p:nvPr/>
        </p:nvSpPr>
        <p:spPr>
          <a:xfrm>
            <a:off x="8565159" y="6627302"/>
            <a:ext cx="534011" cy="170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itle 1">
            <a:extLst>
              <a:ext uri="{FF2B5EF4-FFF2-40B4-BE49-F238E27FC236}">
                <a16:creationId xmlns:a16="http://schemas.microsoft.com/office/drawing/2014/main" id="{02D06589-82F6-49EB-AC0C-A2E07CAE4FE4}"/>
              </a:ext>
            </a:extLst>
          </p:cNvPr>
          <p:cNvSpPr txBox="1">
            <a:spLocks/>
          </p:cNvSpPr>
          <p:nvPr/>
        </p:nvSpPr>
        <p:spPr>
          <a:xfrm>
            <a:off x="431801" y="1389016"/>
            <a:ext cx="8353424" cy="338554"/>
          </a:xfrm>
          <a:prstGeom prst="rect">
            <a:avLst/>
          </a:prstGeom>
        </p:spPr>
        <p:txBody>
          <a:bodyPr wrap="square" lIns="0" rIns="0">
            <a:sp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GB" altLang="en-US" sz="1600" dirty="0">
                <a:latin typeface="Open Sans" panose="020B0606030504020204" pitchFamily="34" charset="0"/>
                <a:ea typeface="Open Sans" panose="020B0606030504020204" pitchFamily="34" charset="0"/>
                <a:cs typeface="Open Sans" panose="020B0606030504020204" pitchFamily="34" charset="0"/>
              </a:rPr>
              <a:t>A cell that has lots of mitochondria.</a:t>
            </a:r>
          </a:p>
        </p:txBody>
      </p:sp>
      <p:pic>
        <p:nvPicPr>
          <p:cNvPr id="12" name="Picture 11">
            <a:extLst>
              <a:ext uri="{FF2B5EF4-FFF2-40B4-BE49-F238E27FC236}">
                <a16:creationId xmlns:a16="http://schemas.microsoft.com/office/drawing/2014/main" id="{0592E5C3-BBA7-4289-B1E8-D908B262EA3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919827" y="2014330"/>
            <a:ext cx="1128718" cy="1142354"/>
          </a:xfrm>
          <a:prstGeom prst="rect">
            <a:avLst/>
          </a:prstGeom>
        </p:spPr>
      </p:pic>
      <p:pic>
        <p:nvPicPr>
          <p:cNvPr id="13" name="Picture 12">
            <a:extLst>
              <a:ext uri="{FF2B5EF4-FFF2-40B4-BE49-F238E27FC236}">
                <a16:creationId xmlns:a16="http://schemas.microsoft.com/office/drawing/2014/main" id="{03AE3009-A7B1-4918-A4E0-E29DEC5103E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800000">
            <a:off x="3613654" y="4457091"/>
            <a:ext cx="1989718" cy="325151"/>
          </a:xfrm>
          <a:prstGeom prst="rect">
            <a:avLst/>
          </a:prstGeom>
        </p:spPr>
      </p:pic>
      <p:pic>
        <p:nvPicPr>
          <p:cNvPr id="14" name="Picture 13">
            <a:extLst>
              <a:ext uri="{FF2B5EF4-FFF2-40B4-BE49-F238E27FC236}">
                <a16:creationId xmlns:a16="http://schemas.microsoft.com/office/drawing/2014/main" id="{45733E6F-4EBB-4470-A4E0-DA5641ADBFE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13387" y="4171299"/>
            <a:ext cx="1868844" cy="1082535"/>
          </a:xfrm>
          <a:prstGeom prst="rect">
            <a:avLst/>
          </a:prstGeom>
        </p:spPr>
      </p:pic>
      <p:pic>
        <p:nvPicPr>
          <p:cNvPr id="15" name="Picture 14">
            <a:extLst>
              <a:ext uri="{FF2B5EF4-FFF2-40B4-BE49-F238E27FC236}">
                <a16:creationId xmlns:a16="http://schemas.microsoft.com/office/drawing/2014/main" id="{73BB603E-D2E2-4661-AE18-BCE76138674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67817" y="1923515"/>
            <a:ext cx="924290" cy="1323984"/>
          </a:xfrm>
          <a:prstGeom prst="rect">
            <a:avLst/>
          </a:prstGeom>
        </p:spPr>
      </p:pic>
      <p:pic>
        <p:nvPicPr>
          <p:cNvPr id="16" name="Picture 15">
            <a:extLst>
              <a:ext uri="{FF2B5EF4-FFF2-40B4-BE49-F238E27FC236}">
                <a16:creationId xmlns:a16="http://schemas.microsoft.com/office/drawing/2014/main" id="{A403AE1C-D535-4B69-B4E0-894177B544B2}"/>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996008" y="1825266"/>
            <a:ext cx="1014268" cy="1442118"/>
          </a:xfrm>
          <a:prstGeom prst="rect">
            <a:avLst/>
          </a:prstGeom>
        </p:spPr>
      </p:pic>
      <p:pic>
        <p:nvPicPr>
          <p:cNvPr id="17" name="Picture 16">
            <a:extLst>
              <a:ext uri="{FF2B5EF4-FFF2-40B4-BE49-F238E27FC236}">
                <a16:creationId xmlns:a16="http://schemas.microsoft.com/office/drawing/2014/main" id="{94D8A95F-12E4-4619-A865-6E72BA5B2BB7}"/>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010276" y="4123213"/>
            <a:ext cx="2222778" cy="992908"/>
          </a:xfrm>
          <a:prstGeom prst="rect">
            <a:avLst/>
          </a:prstGeom>
        </p:spPr>
      </p:pic>
      <p:pic>
        <p:nvPicPr>
          <p:cNvPr id="18" name="Picture 17">
            <a:extLst>
              <a:ext uri="{FF2B5EF4-FFF2-40B4-BE49-F238E27FC236}">
                <a16:creationId xmlns:a16="http://schemas.microsoft.com/office/drawing/2014/main" id="{D3993875-75C1-4782-9A9D-8906A24180AA}"/>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578986" y="1881172"/>
            <a:ext cx="1986173" cy="1404454"/>
          </a:xfrm>
          <a:prstGeom prst="rect">
            <a:avLst/>
          </a:prstGeom>
        </p:spPr>
      </p:pic>
    </p:spTree>
    <p:extLst>
      <p:ext uri="{BB962C8B-B14F-4D97-AF65-F5344CB8AC3E}">
        <p14:creationId xmlns:p14="http://schemas.microsoft.com/office/powerpoint/2010/main" val="22221230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2" name="Title 1">
            <a:extLst>
              <a:ext uri="{FF2B5EF4-FFF2-40B4-BE49-F238E27FC236}">
                <a16:creationId xmlns:a16="http://schemas.microsoft.com/office/drawing/2014/main" id="{C12347F8-FAE4-4DAF-8257-07D9481DD4F7}"/>
              </a:ext>
            </a:extLst>
          </p:cNvPr>
          <p:cNvSpPr txBox="1">
            <a:spLocks/>
          </p:cNvSpPr>
          <p:nvPr/>
        </p:nvSpPr>
        <p:spPr bwMode="auto">
          <a:xfrm>
            <a:off x="0" y="645195"/>
            <a:ext cx="9144000" cy="62071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anose="020F0502020204030204" pitchFamily="34" charset="0"/>
              </a:defRPr>
            </a:lvl2pPr>
            <a:lvl3pPr algn="ctr" rtl="0" eaLnBrk="1" fontAlgn="base" hangingPunct="1">
              <a:spcBef>
                <a:spcPct val="0"/>
              </a:spcBef>
              <a:spcAft>
                <a:spcPct val="0"/>
              </a:spcAft>
              <a:defRPr sz="4400">
                <a:solidFill>
                  <a:schemeClr val="tx1"/>
                </a:solidFill>
                <a:latin typeface="Calibri" panose="020F0502020204030204" pitchFamily="34" charset="0"/>
              </a:defRPr>
            </a:lvl3pPr>
            <a:lvl4pPr algn="ctr" rtl="0" eaLnBrk="1" fontAlgn="base" hangingPunct="1">
              <a:spcBef>
                <a:spcPct val="0"/>
              </a:spcBef>
              <a:spcAft>
                <a:spcPct val="0"/>
              </a:spcAft>
              <a:defRPr sz="4400">
                <a:solidFill>
                  <a:schemeClr val="tx1"/>
                </a:solidFill>
                <a:latin typeface="Calibri" panose="020F0502020204030204" pitchFamily="34" charset="0"/>
              </a:defRPr>
            </a:lvl4pPr>
            <a:lvl5pPr algn="ctr" rtl="0" eaLnBrk="1" fontAlgn="base" hangingPunct="1">
              <a:spcBef>
                <a:spcPct val="0"/>
              </a:spcBef>
              <a:spcAft>
                <a:spcPct val="0"/>
              </a:spcAft>
              <a:defRPr sz="4400">
                <a:solidFill>
                  <a:schemeClr val="tx1"/>
                </a:solidFill>
                <a:latin typeface="Calibri" panose="020F0502020204030204" pitchFamily="34" charset="0"/>
              </a:defRPr>
            </a:lvl5pPr>
            <a:lvl6pPr marL="457200" algn="ctr" rtl="0" eaLnBrk="1" fontAlgn="base" hangingPunct="1">
              <a:spcBef>
                <a:spcPct val="0"/>
              </a:spcBef>
              <a:spcAft>
                <a:spcPct val="0"/>
              </a:spcAft>
              <a:defRPr sz="4400">
                <a:solidFill>
                  <a:schemeClr val="tx1"/>
                </a:solidFill>
                <a:latin typeface="Calibri" panose="020F0502020204030204" pitchFamily="34" charset="0"/>
              </a:defRPr>
            </a:lvl6pPr>
            <a:lvl7pPr marL="914400" algn="ctr" rtl="0" eaLnBrk="1" fontAlgn="base" hangingPunct="1">
              <a:spcBef>
                <a:spcPct val="0"/>
              </a:spcBef>
              <a:spcAft>
                <a:spcPct val="0"/>
              </a:spcAft>
              <a:defRPr sz="4400">
                <a:solidFill>
                  <a:schemeClr val="tx1"/>
                </a:solidFill>
                <a:latin typeface="Calibri" panose="020F0502020204030204" pitchFamily="34" charset="0"/>
              </a:defRPr>
            </a:lvl7pPr>
            <a:lvl8pPr marL="1371600" algn="ctr" rtl="0" eaLnBrk="1" fontAlgn="base" hangingPunct="1">
              <a:spcBef>
                <a:spcPct val="0"/>
              </a:spcBef>
              <a:spcAft>
                <a:spcPct val="0"/>
              </a:spcAft>
              <a:defRPr sz="4400">
                <a:solidFill>
                  <a:schemeClr val="tx1"/>
                </a:solidFill>
                <a:latin typeface="Calibri" panose="020F0502020204030204" pitchFamily="34" charset="0"/>
              </a:defRPr>
            </a:lvl8pPr>
            <a:lvl9pPr marL="1828800" algn="ctr" rtl="0" eaLnBrk="1" fontAlgn="base" hangingPunct="1">
              <a:spcBef>
                <a:spcPct val="0"/>
              </a:spcBef>
              <a:spcAft>
                <a:spcPct val="0"/>
              </a:spcAft>
              <a:defRPr sz="4400">
                <a:solidFill>
                  <a:schemeClr val="tx1"/>
                </a:solidFill>
                <a:latin typeface="Calibri" panose="020F0502020204030204" pitchFamily="34" charset="0"/>
              </a:defRPr>
            </a:lvl9pPr>
          </a:lstStyle>
          <a:p>
            <a:pPr fontAlgn="auto">
              <a:spcAft>
                <a:spcPts val="0"/>
              </a:spcAft>
              <a:defRPr/>
            </a:pPr>
            <a:r>
              <a:rPr lang="en-GB" sz="3200" b="1" dirty="0">
                <a:solidFill>
                  <a:srgbClr val="009385"/>
                </a:solidFill>
                <a:latin typeface="Open Sans" panose="020B0606030504020204" pitchFamily="34" charset="0"/>
                <a:ea typeface="Open Sans" panose="020B0606030504020204" pitchFamily="34" charset="0"/>
                <a:cs typeface="Open Sans" panose="020B0606030504020204" pitchFamily="34" charset="0"/>
              </a:rPr>
              <a:t>Splat! </a:t>
            </a:r>
          </a:p>
        </p:txBody>
      </p:sp>
      <p:sp>
        <p:nvSpPr>
          <p:cNvPr id="5" name="Rectangle 4">
            <a:hlinkClick r:id="rId3"/>
            <a:extLst>
              <a:ext uri="{FF2B5EF4-FFF2-40B4-BE49-F238E27FC236}">
                <a16:creationId xmlns:a16="http://schemas.microsoft.com/office/drawing/2014/main" id="{03B13BC8-FB9D-4DA6-99F1-6E2B3FDA1281}"/>
              </a:ext>
            </a:extLst>
          </p:cNvPr>
          <p:cNvSpPr/>
          <p:nvPr/>
        </p:nvSpPr>
        <p:spPr>
          <a:xfrm>
            <a:off x="8565159" y="6627302"/>
            <a:ext cx="534011" cy="170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itle 1">
            <a:extLst>
              <a:ext uri="{FF2B5EF4-FFF2-40B4-BE49-F238E27FC236}">
                <a16:creationId xmlns:a16="http://schemas.microsoft.com/office/drawing/2014/main" id="{02D06589-82F6-49EB-AC0C-A2E07CAE4FE4}"/>
              </a:ext>
            </a:extLst>
          </p:cNvPr>
          <p:cNvSpPr txBox="1">
            <a:spLocks/>
          </p:cNvSpPr>
          <p:nvPr/>
        </p:nvSpPr>
        <p:spPr>
          <a:xfrm>
            <a:off x="431801" y="1389016"/>
            <a:ext cx="8353424" cy="338554"/>
          </a:xfrm>
          <a:prstGeom prst="rect">
            <a:avLst/>
          </a:prstGeom>
        </p:spPr>
        <p:txBody>
          <a:bodyPr wrap="square" lIns="0" rIns="0">
            <a:sp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GB" altLang="en-US" sz="1600" dirty="0">
                <a:latin typeface="Open Sans" panose="020B0606030504020204" pitchFamily="34" charset="0"/>
                <a:ea typeface="Open Sans" panose="020B0606030504020204" pitchFamily="34" charset="0"/>
                <a:cs typeface="Open Sans" panose="020B0606030504020204" pitchFamily="34" charset="0"/>
              </a:rPr>
              <a:t>A plant cell that has no chloroplasts.</a:t>
            </a:r>
          </a:p>
        </p:txBody>
      </p:sp>
      <p:pic>
        <p:nvPicPr>
          <p:cNvPr id="12" name="Picture 11">
            <a:extLst>
              <a:ext uri="{FF2B5EF4-FFF2-40B4-BE49-F238E27FC236}">
                <a16:creationId xmlns:a16="http://schemas.microsoft.com/office/drawing/2014/main" id="{D63A8E73-FEC3-44C8-AFB2-2E6DD205F7B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919827" y="2014330"/>
            <a:ext cx="1128718" cy="1142354"/>
          </a:xfrm>
          <a:prstGeom prst="rect">
            <a:avLst/>
          </a:prstGeom>
        </p:spPr>
      </p:pic>
      <p:pic>
        <p:nvPicPr>
          <p:cNvPr id="13" name="Picture 12">
            <a:extLst>
              <a:ext uri="{FF2B5EF4-FFF2-40B4-BE49-F238E27FC236}">
                <a16:creationId xmlns:a16="http://schemas.microsoft.com/office/drawing/2014/main" id="{5D75291F-6B97-4289-B723-FA46453DDFE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800000">
            <a:off x="3613654" y="4457091"/>
            <a:ext cx="1989718" cy="325151"/>
          </a:xfrm>
          <a:prstGeom prst="rect">
            <a:avLst/>
          </a:prstGeom>
        </p:spPr>
      </p:pic>
      <p:pic>
        <p:nvPicPr>
          <p:cNvPr id="14" name="Picture 13">
            <a:extLst>
              <a:ext uri="{FF2B5EF4-FFF2-40B4-BE49-F238E27FC236}">
                <a16:creationId xmlns:a16="http://schemas.microsoft.com/office/drawing/2014/main" id="{46952B0D-B6B8-40AE-A869-B940DB06F29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13387" y="4171299"/>
            <a:ext cx="1868844" cy="1082535"/>
          </a:xfrm>
          <a:prstGeom prst="rect">
            <a:avLst/>
          </a:prstGeom>
        </p:spPr>
      </p:pic>
      <p:pic>
        <p:nvPicPr>
          <p:cNvPr id="15" name="Picture 14">
            <a:extLst>
              <a:ext uri="{FF2B5EF4-FFF2-40B4-BE49-F238E27FC236}">
                <a16:creationId xmlns:a16="http://schemas.microsoft.com/office/drawing/2014/main" id="{8B805BCD-529A-4816-A872-EBAA8DCB5B5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67817" y="1923515"/>
            <a:ext cx="924290" cy="1323984"/>
          </a:xfrm>
          <a:prstGeom prst="rect">
            <a:avLst/>
          </a:prstGeom>
        </p:spPr>
      </p:pic>
      <p:pic>
        <p:nvPicPr>
          <p:cNvPr id="16" name="Picture 15">
            <a:extLst>
              <a:ext uri="{FF2B5EF4-FFF2-40B4-BE49-F238E27FC236}">
                <a16:creationId xmlns:a16="http://schemas.microsoft.com/office/drawing/2014/main" id="{0CB0983F-92D9-4916-B7DA-881A2E3F0D2E}"/>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996008" y="1825266"/>
            <a:ext cx="1014268" cy="1442118"/>
          </a:xfrm>
          <a:prstGeom prst="rect">
            <a:avLst/>
          </a:prstGeom>
        </p:spPr>
      </p:pic>
      <p:pic>
        <p:nvPicPr>
          <p:cNvPr id="17" name="Picture 16">
            <a:extLst>
              <a:ext uri="{FF2B5EF4-FFF2-40B4-BE49-F238E27FC236}">
                <a16:creationId xmlns:a16="http://schemas.microsoft.com/office/drawing/2014/main" id="{A55B49E9-D7B2-4319-9210-1B96C032AA46}"/>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010276" y="4123213"/>
            <a:ext cx="2222778" cy="992908"/>
          </a:xfrm>
          <a:prstGeom prst="rect">
            <a:avLst/>
          </a:prstGeom>
        </p:spPr>
      </p:pic>
      <p:pic>
        <p:nvPicPr>
          <p:cNvPr id="18" name="Picture 17">
            <a:extLst>
              <a:ext uri="{FF2B5EF4-FFF2-40B4-BE49-F238E27FC236}">
                <a16:creationId xmlns:a16="http://schemas.microsoft.com/office/drawing/2014/main" id="{A491B202-E1AA-41F4-AF87-9B77C5F2D3F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578986" y="1881172"/>
            <a:ext cx="1986173" cy="1404454"/>
          </a:xfrm>
          <a:prstGeom prst="rect">
            <a:avLst/>
          </a:prstGeom>
        </p:spPr>
      </p:pic>
    </p:spTree>
    <p:extLst>
      <p:ext uri="{BB962C8B-B14F-4D97-AF65-F5344CB8AC3E}">
        <p14:creationId xmlns:p14="http://schemas.microsoft.com/office/powerpoint/2010/main" val="34822633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2" name="Title 1">
            <a:extLst>
              <a:ext uri="{FF2B5EF4-FFF2-40B4-BE49-F238E27FC236}">
                <a16:creationId xmlns:a16="http://schemas.microsoft.com/office/drawing/2014/main" id="{C12347F8-FAE4-4DAF-8257-07D9481DD4F7}"/>
              </a:ext>
            </a:extLst>
          </p:cNvPr>
          <p:cNvSpPr txBox="1">
            <a:spLocks/>
          </p:cNvSpPr>
          <p:nvPr/>
        </p:nvSpPr>
        <p:spPr bwMode="auto">
          <a:xfrm>
            <a:off x="0" y="645195"/>
            <a:ext cx="9144000" cy="62071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anose="020F0502020204030204" pitchFamily="34" charset="0"/>
              </a:defRPr>
            </a:lvl2pPr>
            <a:lvl3pPr algn="ctr" rtl="0" eaLnBrk="1" fontAlgn="base" hangingPunct="1">
              <a:spcBef>
                <a:spcPct val="0"/>
              </a:spcBef>
              <a:spcAft>
                <a:spcPct val="0"/>
              </a:spcAft>
              <a:defRPr sz="4400">
                <a:solidFill>
                  <a:schemeClr val="tx1"/>
                </a:solidFill>
                <a:latin typeface="Calibri" panose="020F0502020204030204" pitchFamily="34" charset="0"/>
              </a:defRPr>
            </a:lvl3pPr>
            <a:lvl4pPr algn="ctr" rtl="0" eaLnBrk="1" fontAlgn="base" hangingPunct="1">
              <a:spcBef>
                <a:spcPct val="0"/>
              </a:spcBef>
              <a:spcAft>
                <a:spcPct val="0"/>
              </a:spcAft>
              <a:defRPr sz="4400">
                <a:solidFill>
                  <a:schemeClr val="tx1"/>
                </a:solidFill>
                <a:latin typeface="Calibri" panose="020F0502020204030204" pitchFamily="34" charset="0"/>
              </a:defRPr>
            </a:lvl4pPr>
            <a:lvl5pPr algn="ctr" rtl="0" eaLnBrk="1" fontAlgn="base" hangingPunct="1">
              <a:spcBef>
                <a:spcPct val="0"/>
              </a:spcBef>
              <a:spcAft>
                <a:spcPct val="0"/>
              </a:spcAft>
              <a:defRPr sz="4400">
                <a:solidFill>
                  <a:schemeClr val="tx1"/>
                </a:solidFill>
                <a:latin typeface="Calibri" panose="020F0502020204030204" pitchFamily="34" charset="0"/>
              </a:defRPr>
            </a:lvl5pPr>
            <a:lvl6pPr marL="457200" algn="ctr" rtl="0" eaLnBrk="1" fontAlgn="base" hangingPunct="1">
              <a:spcBef>
                <a:spcPct val="0"/>
              </a:spcBef>
              <a:spcAft>
                <a:spcPct val="0"/>
              </a:spcAft>
              <a:defRPr sz="4400">
                <a:solidFill>
                  <a:schemeClr val="tx1"/>
                </a:solidFill>
                <a:latin typeface="Calibri" panose="020F0502020204030204" pitchFamily="34" charset="0"/>
              </a:defRPr>
            </a:lvl6pPr>
            <a:lvl7pPr marL="914400" algn="ctr" rtl="0" eaLnBrk="1" fontAlgn="base" hangingPunct="1">
              <a:spcBef>
                <a:spcPct val="0"/>
              </a:spcBef>
              <a:spcAft>
                <a:spcPct val="0"/>
              </a:spcAft>
              <a:defRPr sz="4400">
                <a:solidFill>
                  <a:schemeClr val="tx1"/>
                </a:solidFill>
                <a:latin typeface="Calibri" panose="020F0502020204030204" pitchFamily="34" charset="0"/>
              </a:defRPr>
            </a:lvl7pPr>
            <a:lvl8pPr marL="1371600" algn="ctr" rtl="0" eaLnBrk="1" fontAlgn="base" hangingPunct="1">
              <a:spcBef>
                <a:spcPct val="0"/>
              </a:spcBef>
              <a:spcAft>
                <a:spcPct val="0"/>
              </a:spcAft>
              <a:defRPr sz="4400">
                <a:solidFill>
                  <a:schemeClr val="tx1"/>
                </a:solidFill>
                <a:latin typeface="Calibri" panose="020F0502020204030204" pitchFamily="34" charset="0"/>
              </a:defRPr>
            </a:lvl8pPr>
            <a:lvl9pPr marL="1828800" algn="ctr" rtl="0" eaLnBrk="1" fontAlgn="base" hangingPunct="1">
              <a:spcBef>
                <a:spcPct val="0"/>
              </a:spcBef>
              <a:spcAft>
                <a:spcPct val="0"/>
              </a:spcAft>
              <a:defRPr sz="4400">
                <a:solidFill>
                  <a:schemeClr val="tx1"/>
                </a:solidFill>
                <a:latin typeface="Calibri" panose="020F0502020204030204" pitchFamily="34" charset="0"/>
              </a:defRPr>
            </a:lvl9pPr>
          </a:lstStyle>
          <a:p>
            <a:pPr fontAlgn="auto">
              <a:spcAft>
                <a:spcPts val="0"/>
              </a:spcAft>
              <a:defRPr/>
            </a:pPr>
            <a:r>
              <a:rPr lang="en-GB" sz="3200" b="1" dirty="0">
                <a:solidFill>
                  <a:srgbClr val="009385"/>
                </a:solidFill>
                <a:latin typeface="Open Sans" panose="020B0606030504020204" pitchFamily="34" charset="0"/>
                <a:ea typeface="Open Sans" panose="020B0606030504020204" pitchFamily="34" charset="0"/>
                <a:cs typeface="Open Sans" panose="020B0606030504020204" pitchFamily="34" charset="0"/>
              </a:rPr>
              <a:t>Splat! </a:t>
            </a:r>
          </a:p>
        </p:txBody>
      </p:sp>
      <p:sp>
        <p:nvSpPr>
          <p:cNvPr id="5" name="Rectangle 4">
            <a:hlinkClick r:id="rId3"/>
            <a:extLst>
              <a:ext uri="{FF2B5EF4-FFF2-40B4-BE49-F238E27FC236}">
                <a16:creationId xmlns:a16="http://schemas.microsoft.com/office/drawing/2014/main" id="{03B13BC8-FB9D-4DA6-99F1-6E2B3FDA1281}"/>
              </a:ext>
            </a:extLst>
          </p:cNvPr>
          <p:cNvSpPr/>
          <p:nvPr/>
        </p:nvSpPr>
        <p:spPr>
          <a:xfrm>
            <a:off x="8565159" y="6627302"/>
            <a:ext cx="534011" cy="170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itle 1">
            <a:extLst>
              <a:ext uri="{FF2B5EF4-FFF2-40B4-BE49-F238E27FC236}">
                <a16:creationId xmlns:a16="http://schemas.microsoft.com/office/drawing/2014/main" id="{02D06589-82F6-49EB-AC0C-A2E07CAE4FE4}"/>
              </a:ext>
            </a:extLst>
          </p:cNvPr>
          <p:cNvSpPr txBox="1">
            <a:spLocks/>
          </p:cNvSpPr>
          <p:nvPr/>
        </p:nvSpPr>
        <p:spPr>
          <a:xfrm>
            <a:off x="431801" y="1389016"/>
            <a:ext cx="8353424" cy="338554"/>
          </a:xfrm>
          <a:prstGeom prst="rect">
            <a:avLst/>
          </a:prstGeom>
        </p:spPr>
        <p:txBody>
          <a:bodyPr wrap="square" lIns="0" rIns="0">
            <a:sp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GB" altLang="en-US" sz="1600" dirty="0">
                <a:latin typeface="Open Sans" panose="020B0606030504020204" pitchFamily="34" charset="0"/>
                <a:ea typeface="Open Sans" panose="020B0606030504020204" pitchFamily="34" charset="0"/>
                <a:cs typeface="Open Sans" panose="020B0606030504020204" pitchFamily="34" charset="0"/>
              </a:rPr>
              <a:t>A cell that needs a large surface area.</a:t>
            </a:r>
          </a:p>
        </p:txBody>
      </p:sp>
      <p:pic>
        <p:nvPicPr>
          <p:cNvPr id="12" name="Picture 11">
            <a:extLst>
              <a:ext uri="{FF2B5EF4-FFF2-40B4-BE49-F238E27FC236}">
                <a16:creationId xmlns:a16="http://schemas.microsoft.com/office/drawing/2014/main" id="{BFE803E3-5BF5-4D25-8EFE-48C52BCACBD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919827" y="2014330"/>
            <a:ext cx="1128718" cy="1142354"/>
          </a:xfrm>
          <a:prstGeom prst="rect">
            <a:avLst/>
          </a:prstGeom>
        </p:spPr>
      </p:pic>
      <p:pic>
        <p:nvPicPr>
          <p:cNvPr id="13" name="Picture 12">
            <a:extLst>
              <a:ext uri="{FF2B5EF4-FFF2-40B4-BE49-F238E27FC236}">
                <a16:creationId xmlns:a16="http://schemas.microsoft.com/office/drawing/2014/main" id="{270C0FC5-AEEA-4F08-8E25-7280E13F38B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800000">
            <a:off x="3613654" y="4457091"/>
            <a:ext cx="1989718" cy="325151"/>
          </a:xfrm>
          <a:prstGeom prst="rect">
            <a:avLst/>
          </a:prstGeom>
        </p:spPr>
      </p:pic>
      <p:pic>
        <p:nvPicPr>
          <p:cNvPr id="14" name="Picture 13">
            <a:extLst>
              <a:ext uri="{FF2B5EF4-FFF2-40B4-BE49-F238E27FC236}">
                <a16:creationId xmlns:a16="http://schemas.microsoft.com/office/drawing/2014/main" id="{AF00B892-DC60-4200-B66B-4B0464C1F8C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13387" y="4171299"/>
            <a:ext cx="1868844" cy="1082535"/>
          </a:xfrm>
          <a:prstGeom prst="rect">
            <a:avLst/>
          </a:prstGeom>
        </p:spPr>
      </p:pic>
      <p:pic>
        <p:nvPicPr>
          <p:cNvPr id="15" name="Picture 14">
            <a:extLst>
              <a:ext uri="{FF2B5EF4-FFF2-40B4-BE49-F238E27FC236}">
                <a16:creationId xmlns:a16="http://schemas.microsoft.com/office/drawing/2014/main" id="{B87FD63E-6FA9-4148-BABE-1231517EFD9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67817" y="1923515"/>
            <a:ext cx="924290" cy="1323984"/>
          </a:xfrm>
          <a:prstGeom prst="rect">
            <a:avLst/>
          </a:prstGeom>
        </p:spPr>
      </p:pic>
      <p:pic>
        <p:nvPicPr>
          <p:cNvPr id="16" name="Picture 15">
            <a:extLst>
              <a:ext uri="{FF2B5EF4-FFF2-40B4-BE49-F238E27FC236}">
                <a16:creationId xmlns:a16="http://schemas.microsoft.com/office/drawing/2014/main" id="{4AD81DDC-FC01-4B2E-971A-05110A8DDB9A}"/>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996008" y="1825266"/>
            <a:ext cx="1014268" cy="1442118"/>
          </a:xfrm>
          <a:prstGeom prst="rect">
            <a:avLst/>
          </a:prstGeom>
        </p:spPr>
      </p:pic>
      <p:pic>
        <p:nvPicPr>
          <p:cNvPr id="17" name="Picture 16">
            <a:extLst>
              <a:ext uri="{FF2B5EF4-FFF2-40B4-BE49-F238E27FC236}">
                <a16:creationId xmlns:a16="http://schemas.microsoft.com/office/drawing/2014/main" id="{14C2AB41-E5E5-4C8C-B2F7-E1F8DA8BE995}"/>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010276" y="4123213"/>
            <a:ext cx="2222778" cy="992908"/>
          </a:xfrm>
          <a:prstGeom prst="rect">
            <a:avLst/>
          </a:prstGeom>
        </p:spPr>
      </p:pic>
      <p:pic>
        <p:nvPicPr>
          <p:cNvPr id="18" name="Picture 17">
            <a:extLst>
              <a:ext uri="{FF2B5EF4-FFF2-40B4-BE49-F238E27FC236}">
                <a16:creationId xmlns:a16="http://schemas.microsoft.com/office/drawing/2014/main" id="{9D0BCDD9-54D5-4798-8D57-44983205682D}"/>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578986" y="1881172"/>
            <a:ext cx="1986173" cy="1404454"/>
          </a:xfrm>
          <a:prstGeom prst="rect">
            <a:avLst/>
          </a:prstGeom>
        </p:spPr>
      </p:pic>
    </p:spTree>
    <p:extLst>
      <p:ext uri="{BB962C8B-B14F-4D97-AF65-F5344CB8AC3E}">
        <p14:creationId xmlns:p14="http://schemas.microsoft.com/office/powerpoint/2010/main" val="25013574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ounded Rectangle 8">
            <a:extLst>
              <a:ext uri="{FF2B5EF4-FFF2-40B4-BE49-F238E27FC236}">
                <a16:creationId xmlns:a16="http://schemas.microsoft.com/office/drawing/2014/main" id="{1887F853-48BB-41F4-8B36-204709A8A83D}"/>
              </a:ext>
            </a:extLst>
          </p:cNvPr>
          <p:cNvSpPr/>
          <p:nvPr/>
        </p:nvSpPr>
        <p:spPr bwMode="auto">
          <a:xfrm>
            <a:off x="479426" y="1013336"/>
            <a:ext cx="8196263" cy="1847265"/>
          </a:xfrm>
          <a:prstGeom prst="roundRect">
            <a:avLst>
              <a:gd name="adj" fmla="val 0"/>
            </a:avLst>
          </a:prstGeom>
          <a:solidFill>
            <a:srgbClr val="FFF9E7">
              <a:alpha val="95000"/>
            </a:srgbClr>
          </a:solidFill>
          <a:ln w="2540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GB" sz="1350" dirty="0">
                <a:solidFill>
                  <a:prstClr val="white"/>
                </a:solidFill>
                <a:latin typeface="Twinkl Light" pitchFamily="2" charset="0"/>
              </a:rPr>
              <a:t> </a:t>
            </a:r>
          </a:p>
        </p:txBody>
      </p:sp>
      <p:sp>
        <p:nvSpPr>
          <p:cNvPr id="3" name="Rounded Rectangle 9">
            <a:extLst>
              <a:ext uri="{FF2B5EF4-FFF2-40B4-BE49-F238E27FC236}">
                <a16:creationId xmlns:a16="http://schemas.microsoft.com/office/drawing/2014/main" id="{95862106-3452-4133-8CA7-048CB5B55889}"/>
              </a:ext>
            </a:extLst>
          </p:cNvPr>
          <p:cNvSpPr/>
          <p:nvPr/>
        </p:nvSpPr>
        <p:spPr bwMode="auto">
          <a:xfrm>
            <a:off x="479426" y="3091373"/>
            <a:ext cx="8196263" cy="2317389"/>
          </a:xfrm>
          <a:prstGeom prst="roundRect">
            <a:avLst>
              <a:gd name="adj" fmla="val 0"/>
            </a:avLst>
          </a:prstGeom>
          <a:solidFill>
            <a:srgbClr val="FFF9E7">
              <a:alpha val="95000"/>
            </a:srgbClr>
          </a:solidFill>
          <a:ln w="2540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GB" sz="1350" dirty="0">
                <a:solidFill>
                  <a:prstClr val="white"/>
                </a:solidFill>
                <a:latin typeface="Twinkl Light" pitchFamily="2" charset="0"/>
              </a:rPr>
              <a:t> </a:t>
            </a:r>
          </a:p>
        </p:txBody>
      </p:sp>
      <p:sp>
        <p:nvSpPr>
          <p:cNvPr id="4" name="Content Placeholder 15">
            <a:extLst>
              <a:ext uri="{FF2B5EF4-FFF2-40B4-BE49-F238E27FC236}">
                <a16:creationId xmlns:a16="http://schemas.microsoft.com/office/drawing/2014/main" id="{809EED35-8F62-457D-B052-A8C29A3AF0B6}"/>
              </a:ext>
            </a:extLst>
          </p:cNvPr>
          <p:cNvSpPr txBox="1">
            <a:spLocks/>
          </p:cNvSpPr>
          <p:nvPr/>
        </p:nvSpPr>
        <p:spPr bwMode="auto">
          <a:xfrm>
            <a:off x="684212" y="3901394"/>
            <a:ext cx="7775575" cy="11428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marL="228600" indent="-228600">
              <a:defRPr>
                <a:solidFill>
                  <a:schemeClr val="tx1"/>
                </a:solidFill>
                <a:latin typeface="Clear Sans Light" panose="020B0303030202020304" pitchFamily="34" charset="0"/>
                <a:cs typeface="Arial" panose="020B0604020202020204" pitchFamily="34" charset="0"/>
              </a:defRPr>
            </a:lvl1pPr>
            <a:lvl2pPr marL="685800" indent="-228600">
              <a:defRPr>
                <a:solidFill>
                  <a:schemeClr val="tx1"/>
                </a:solidFill>
                <a:latin typeface="Clear Sans Light" panose="020B0303030202020304" pitchFamily="34" charset="0"/>
                <a:cs typeface="Arial" panose="020B0604020202020204" pitchFamily="34" charset="0"/>
              </a:defRPr>
            </a:lvl2pPr>
            <a:lvl3pPr marL="1143000" indent="-228600">
              <a:defRPr>
                <a:solidFill>
                  <a:schemeClr val="tx1"/>
                </a:solidFill>
                <a:latin typeface="Clear Sans Light" panose="020B0303030202020304" pitchFamily="34" charset="0"/>
                <a:cs typeface="Arial" panose="020B0604020202020204" pitchFamily="34" charset="0"/>
              </a:defRPr>
            </a:lvl3pPr>
            <a:lvl4pPr marL="1600200" indent="-228600">
              <a:defRPr>
                <a:solidFill>
                  <a:schemeClr val="tx1"/>
                </a:solidFill>
                <a:latin typeface="Clear Sans Light" panose="020B0303030202020304" pitchFamily="34" charset="0"/>
                <a:cs typeface="Arial" panose="020B0604020202020204" pitchFamily="34" charset="0"/>
              </a:defRPr>
            </a:lvl4pPr>
            <a:lvl5pPr marL="2057400" indent="-228600">
              <a:defRPr>
                <a:solidFill>
                  <a:schemeClr val="tx1"/>
                </a:solidFill>
                <a:latin typeface="Clear Sans Light" panose="020B03030302020203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lear Sans Light" panose="020B03030302020203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lear Sans Light" panose="020B03030302020203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lear Sans Light" panose="020B03030302020203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lear Sans Light" panose="020B0303030202020304" pitchFamily="34" charset="0"/>
                <a:cs typeface="Arial" panose="020B0604020202020204" pitchFamily="34" charset="0"/>
              </a:defRPr>
            </a:lvl9pPr>
          </a:lstStyle>
          <a:p>
            <a:pPr eaLnBrk="1" hangingPunct="1">
              <a:lnSpc>
                <a:spcPct val="90000"/>
              </a:lnSpc>
              <a:spcBef>
                <a:spcPts val="1000"/>
              </a:spcBef>
              <a:buFont typeface="Arial" panose="020B0604020202020204" pitchFamily="34" charset="0"/>
              <a:buChar char="•"/>
            </a:pPr>
            <a:r>
              <a:rPr lang="en-GB" altLang="en-US" sz="1600" dirty="0">
                <a:solidFill>
                  <a:srgbClr val="1C1C1C"/>
                </a:solidFill>
                <a:latin typeface="Open Sans" panose="020B0606030504020204" pitchFamily="34" charset="0"/>
                <a:ea typeface="Open Sans" panose="020B0606030504020204" pitchFamily="34" charset="0"/>
                <a:cs typeface="Open Sans" panose="020B0606030504020204" pitchFamily="34" charset="0"/>
              </a:rPr>
              <a:t>To identify specialised cells from both plants and animals.</a:t>
            </a:r>
          </a:p>
          <a:p>
            <a:pPr eaLnBrk="1" hangingPunct="1">
              <a:lnSpc>
                <a:spcPct val="90000"/>
              </a:lnSpc>
              <a:spcBef>
                <a:spcPts val="1000"/>
              </a:spcBef>
              <a:buFont typeface="Arial" panose="020B0604020202020204" pitchFamily="34" charset="0"/>
              <a:buChar char="•"/>
            </a:pPr>
            <a:r>
              <a:rPr lang="en-GB" altLang="en-US" sz="1600" dirty="0">
                <a:solidFill>
                  <a:srgbClr val="1C1C1C"/>
                </a:solidFill>
                <a:latin typeface="Open Sans" panose="020B0606030504020204" pitchFamily="34" charset="0"/>
                <a:ea typeface="Open Sans" panose="020B0606030504020204" pitchFamily="34" charset="0"/>
                <a:cs typeface="Open Sans" panose="020B0606030504020204" pitchFamily="34" charset="0"/>
              </a:rPr>
              <a:t>To summarise the adaptations of specialised cells from both plants and animals.</a:t>
            </a:r>
          </a:p>
          <a:p>
            <a:pPr eaLnBrk="1" hangingPunct="1">
              <a:lnSpc>
                <a:spcPct val="90000"/>
              </a:lnSpc>
              <a:spcBef>
                <a:spcPts val="1000"/>
              </a:spcBef>
              <a:buFont typeface="Arial" panose="020B0604020202020204" pitchFamily="34" charset="0"/>
              <a:buChar char="•"/>
            </a:pPr>
            <a:r>
              <a:rPr lang="en-GB" altLang="en-US" sz="1600" dirty="0">
                <a:solidFill>
                  <a:srgbClr val="1C1C1C"/>
                </a:solidFill>
                <a:latin typeface="Open Sans" panose="020B0606030504020204" pitchFamily="34" charset="0"/>
                <a:ea typeface="Open Sans" panose="020B0606030504020204" pitchFamily="34" charset="0"/>
                <a:cs typeface="Open Sans" panose="020B0606030504020204" pitchFamily="34" charset="0"/>
              </a:rPr>
              <a:t>To link the adaptations of specialised cells to their roles in the organism.</a:t>
            </a:r>
          </a:p>
        </p:txBody>
      </p:sp>
      <p:sp>
        <p:nvSpPr>
          <p:cNvPr id="5" name="Content Placeholder 15">
            <a:extLst>
              <a:ext uri="{FF2B5EF4-FFF2-40B4-BE49-F238E27FC236}">
                <a16:creationId xmlns:a16="http://schemas.microsoft.com/office/drawing/2014/main" id="{9625BD5E-96C8-4F2D-9AE0-4EF7A07B5F3B}"/>
              </a:ext>
            </a:extLst>
          </p:cNvPr>
          <p:cNvSpPr txBox="1">
            <a:spLocks/>
          </p:cNvSpPr>
          <p:nvPr/>
        </p:nvSpPr>
        <p:spPr bwMode="auto">
          <a:xfrm>
            <a:off x="479425" y="1878101"/>
            <a:ext cx="8196263" cy="2492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square" lIns="0" tIns="0" rIns="0" bIns="0">
            <a:spAutoFit/>
          </a:bodyPr>
          <a:lstStyle>
            <a:lvl1pPr>
              <a:defRPr>
                <a:solidFill>
                  <a:schemeClr val="tx1"/>
                </a:solidFill>
                <a:latin typeface="Clear Sans Light" panose="020B0303030202020304" pitchFamily="34" charset="0"/>
                <a:cs typeface="Arial" panose="020B0604020202020204" pitchFamily="34" charset="0"/>
              </a:defRPr>
            </a:lvl1pPr>
            <a:lvl2pPr marL="685800" indent="-228600">
              <a:defRPr>
                <a:solidFill>
                  <a:schemeClr val="tx1"/>
                </a:solidFill>
                <a:latin typeface="Clear Sans Light" panose="020B0303030202020304" pitchFamily="34" charset="0"/>
                <a:cs typeface="Arial" panose="020B0604020202020204" pitchFamily="34" charset="0"/>
              </a:defRPr>
            </a:lvl2pPr>
            <a:lvl3pPr marL="1143000" indent="-228600">
              <a:defRPr>
                <a:solidFill>
                  <a:schemeClr val="tx1"/>
                </a:solidFill>
                <a:latin typeface="Clear Sans Light" panose="020B0303030202020304" pitchFamily="34" charset="0"/>
                <a:cs typeface="Arial" panose="020B0604020202020204" pitchFamily="34" charset="0"/>
              </a:defRPr>
            </a:lvl3pPr>
            <a:lvl4pPr marL="1600200" indent="-228600">
              <a:defRPr>
                <a:solidFill>
                  <a:schemeClr val="tx1"/>
                </a:solidFill>
                <a:latin typeface="Clear Sans Light" panose="020B0303030202020304" pitchFamily="34" charset="0"/>
                <a:cs typeface="Arial" panose="020B0604020202020204" pitchFamily="34" charset="0"/>
              </a:defRPr>
            </a:lvl4pPr>
            <a:lvl5pPr marL="2057400" indent="-228600">
              <a:defRPr>
                <a:solidFill>
                  <a:schemeClr val="tx1"/>
                </a:solidFill>
                <a:latin typeface="Clear Sans Light" panose="020B03030302020203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lear Sans Light" panose="020B03030302020203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lear Sans Light" panose="020B03030302020203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lear Sans Light" panose="020B03030302020203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lear Sans Light" panose="020B0303030202020304" pitchFamily="34" charset="0"/>
                <a:cs typeface="Arial" panose="020B0604020202020204" pitchFamily="34" charset="0"/>
              </a:defRPr>
            </a:lvl9pPr>
          </a:lstStyle>
          <a:p>
            <a:pPr algn="ctr" eaLnBrk="1" hangingPunct="1">
              <a:lnSpc>
                <a:spcPct val="90000"/>
              </a:lnSpc>
              <a:spcBef>
                <a:spcPts val="1000"/>
              </a:spcBef>
            </a:pPr>
            <a:r>
              <a:rPr lang="en-GB" altLang="en-US" dirty="0">
                <a:solidFill>
                  <a:srgbClr val="1C1C1C"/>
                </a:solidFill>
                <a:latin typeface="Open Sans" panose="020B0606030504020204" pitchFamily="34" charset="0"/>
                <a:ea typeface="Open Sans" panose="020B0606030504020204" pitchFamily="34" charset="0"/>
                <a:cs typeface="Open Sans" panose="020B0606030504020204" pitchFamily="34" charset="0"/>
              </a:rPr>
              <a:t>To explain how cells are adapted for their functions.</a:t>
            </a:r>
          </a:p>
        </p:txBody>
      </p:sp>
      <p:sp>
        <p:nvSpPr>
          <p:cNvPr id="6" name="Content Placeholder 15">
            <a:extLst>
              <a:ext uri="{FF2B5EF4-FFF2-40B4-BE49-F238E27FC236}">
                <a16:creationId xmlns:a16="http://schemas.microsoft.com/office/drawing/2014/main" id="{0D2E6D1F-8A5A-4B21-920C-3E3A08C70C85}"/>
              </a:ext>
            </a:extLst>
          </p:cNvPr>
          <p:cNvSpPr txBox="1">
            <a:spLocks/>
          </p:cNvSpPr>
          <p:nvPr/>
        </p:nvSpPr>
        <p:spPr>
          <a:xfrm>
            <a:off x="479427" y="1108147"/>
            <a:ext cx="8196263" cy="696912"/>
          </a:xfrm>
          <a:prstGeom prst="rect">
            <a:avLst/>
          </a:prstGeom>
          <a:noFill/>
          <a:ln w="25400">
            <a:noFill/>
          </a:ln>
        </p:spPr>
        <p:txBody>
          <a:bodyPr lIns="252000" tIns="216000" rIns="252000" bIns="180000"/>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rgbClr val="1C1C1C"/>
                </a:solidFill>
                <a:latin typeface="Sassoon Infant Rg" panose="02000503030000020003" pitchFamily="50" charset="0"/>
                <a:ea typeface="Sassoon Infant Rg" panose="02000503030000020003" pitchFamily="50"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rgbClr val="1C1C1C"/>
                </a:solidFill>
                <a:latin typeface="Sassoon Infant Rg" panose="02000503030000020003" pitchFamily="50" charset="0"/>
                <a:ea typeface="Sassoon Infant Rg" panose="02000503030000020003" pitchFamily="50"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rgbClr val="1C1C1C"/>
                </a:solidFill>
                <a:latin typeface="Sassoon Infant Rg" panose="02000503030000020003" pitchFamily="50" charset="0"/>
                <a:ea typeface="Sassoon Infant Rg" panose="02000503030000020003" pitchFamily="50"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rgbClr val="1C1C1C"/>
                </a:solidFill>
                <a:latin typeface="Sassoon Infant Rg" panose="02000503030000020003" pitchFamily="50" charset="0"/>
                <a:ea typeface="Sassoon Infant Rg" panose="02000503030000020003" pitchFamily="50"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rgbClr val="1C1C1C"/>
                </a:solidFill>
                <a:latin typeface="Sassoon Infant Rg" panose="02000503030000020003" pitchFamily="50" charset="0"/>
                <a:ea typeface="Sassoon Infant Rg" panose="02000503030000020003" pitchFamily="50"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defRPr/>
            </a:pPr>
            <a:r>
              <a:rPr lang="en-GB" sz="3200" b="1" dirty="0">
                <a:solidFill>
                  <a:srgbClr val="009385"/>
                </a:solidFill>
                <a:latin typeface="Open Sans" panose="020B0606030504020204" pitchFamily="34" charset="0"/>
                <a:ea typeface="Open Sans" panose="020B0606030504020204" pitchFamily="34" charset="0"/>
                <a:cs typeface="Open Sans" panose="020B0606030504020204" pitchFamily="34" charset="0"/>
              </a:rPr>
              <a:t>Learning Objective</a:t>
            </a:r>
          </a:p>
        </p:txBody>
      </p:sp>
      <p:sp>
        <p:nvSpPr>
          <p:cNvPr id="7" name="Content Placeholder 15">
            <a:extLst>
              <a:ext uri="{FF2B5EF4-FFF2-40B4-BE49-F238E27FC236}">
                <a16:creationId xmlns:a16="http://schemas.microsoft.com/office/drawing/2014/main" id="{6B6126EA-A237-4B03-9EBD-17BC2220AEE7}"/>
              </a:ext>
            </a:extLst>
          </p:cNvPr>
          <p:cNvSpPr txBox="1">
            <a:spLocks/>
          </p:cNvSpPr>
          <p:nvPr/>
        </p:nvSpPr>
        <p:spPr>
          <a:xfrm>
            <a:off x="479427" y="3219286"/>
            <a:ext cx="8196263" cy="698500"/>
          </a:xfrm>
          <a:prstGeom prst="rect">
            <a:avLst/>
          </a:prstGeom>
          <a:noFill/>
          <a:ln w="25400">
            <a:noFill/>
          </a:ln>
        </p:spPr>
        <p:txBody>
          <a:bodyPr lIns="252000" tIns="216000" rIns="252000" bIns="180000"/>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rgbClr val="1C1C1C"/>
                </a:solidFill>
                <a:latin typeface="Sassoon Infant Rg" panose="02000503030000020003" pitchFamily="50" charset="0"/>
                <a:ea typeface="Sassoon Infant Rg" panose="02000503030000020003" pitchFamily="50"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rgbClr val="1C1C1C"/>
                </a:solidFill>
                <a:latin typeface="Sassoon Infant Rg" panose="02000503030000020003" pitchFamily="50" charset="0"/>
                <a:ea typeface="Sassoon Infant Rg" panose="02000503030000020003" pitchFamily="50"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rgbClr val="1C1C1C"/>
                </a:solidFill>
                <a:latin typeface="Sassoon Infant Rg" panose="02000503030000020003" pitchFamily="50" charset="0"/>
                <a:ea typeface="Sassoon Infant Rg" panose="02000503030000020003" pitchFamily="50"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rgbClr val="1C1C1C"/>
                </a:solidFill>
                <a:latin typeface="Sassoon Infant Rg" panose="02000503030000020003" pitchFamily="50" charset="0"/>
                <a:ea typeface="Sassoon Infant Rg" panose="02000503030000020003" pitchFamily="50"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rgbClr val="1C1C1C"/>
                </a:solidFill>
                <a:latin typeface="Sassoon Infant Rg" panose="02000503030000020003" pitchFamily="50" charset="0"/>
                <a:ea typeface="Sassoon Infant Rg" panose="02000503030000020003" pitchFamily="50"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defRPr/>
            </a:pPr>
            <a:r>
              <a:rPr lang="en-GB" sz="3200" b="1" dirty="0">
                <a:solidFill>
                  <a:srgbClr val="009385"/>
                </a:solidFill>
                <a:latin typeface="Open Sans" panose="020B0606030504020204" pitchFamily="34" charset="0"/>
                <a:ea typeface="Open Sans" panose="020B0606030504020204" pitchFamily="34" charset="0"/>
                <a:cs typeface="Open Sans" panose="020B0606030504020204" pitchFamily="34" charset="0"/>
              </a:rPr>
              <a:t>Success Criteria</a:t>
            </a:r>
          </a:p>
        </p:txBody>
      </p:sp>
      <p:sp>
        <p:nvSpPr>
          <p:cNvPr id="9" name="Rectangle 8">
            <a:hlinkClick r:id="rId3"/>
            <a:extLst>
              <a:ext uri="{FF2B5EF4-FFF2-40B4-BE49-F238E27FC236}">
                <a16:creationId xmlns:a16="http://schemas.microsoft.com/office/drawing/2014/main" id="{39D4AE80-8A13-407E-89EC-799BBBAB8CF9}"/>
              </a:ext>
            </a:extLst>
          </p:cNvPr>
          <p:cNvSpPr/>
          <p:nvPr/>
        </p:nvSpPr>
        <p:spPr>
          <a:xfrm>
            <a:off x="8565159" y="6627302"/>
            <a:ext cx="534011" cy="170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1469923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2" name="Title 1">
            <a:extLst>
              <a:ext uri="{FF2B5EF4-FFF2-40B4-BE49-F238E27FC236}">
                <a16:creationId xmlns:a16="http://schemas.microsoft.com/office/drawing/2014/main" id="{C12347F8-FAE4-4DAF-8257-07D9481DD4F7}"/>
              </a:ext>
            </a:extLst>
          </p:cNvPr>
          <p:cNvSpPr txBox="1">
            <a:spLocks/>
          </p:cNvSpPr>
          <p:nvPr/>
        </p:nvSpPr>
        <p:spPr bwMode="auto">
          <a:xfrm>
            <a:off x="0" y="645195"/>
            <a:ext cx="9144000" cy="62071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anose="020F0502020204030204" pitchFamily="34" charset="0"/>
              </a:defRPr>
            </a:lvl2pPr>
            <a:lvl3pPr algn="ctr" rtl="0" eaLnBrk="1" fontAlgn="base" hangingPunct="1">
              <a:spcBef>
                <a:spcPct val="0"/>
              </a:spcBef>
              <a:spcAft>
                <a:spcPct val="0"/>
              </a:spcAft>
              <a:defRPr sz="4400">
                <a:solidFill>
                  <a:schemeClr val="tx1"/>
                </a:solidFill>
                <a:latin typeface="Calibri" panose="020F0502020204030204" pitchFamily="34" charset="0"/>
              </a:defRPr>
            </a:lvl3pPr>
            <a:lvl4pPr algn="ctr" rtl="0" eaLnBrk="1" fontAlgn="base" hangingPunct="1">
              <a:spcBef>
                <a:spcPct val="0"/>
              </a:spcBef>
              <a:spcAft>
                <a:spcPct val="0"/>
              </a:spcAft>
              <a:defRPr sz="4400">
                <a:solidFill>
                  <a:schemeClr val="tx1"/>
                </a:solidFill>
                <a:latin typeface="Calibri" panose="020F0502020204030204" pitchFamily="34" charset="0"/>
              </a:defRPr>
            </a:lvl4pPr>
            <a:lvl5pPr algn="ctr" rtl="0" eaLnBrk="1" fontAlgn="base" hangingPunct="1">
              <a:spcBef>
                <a:spcPct val="0"/>
              </a:spcBef>
              <a:spcAft>
                <a:spcPct val="0"/>
              </a:spcAft>
              <a:defRPr sz="4400">
                <a:solidFill>
                  <a:schemeClr val="tx1"/>
                </a:solidFill>
                <a:latin typeface="Calibri" panose="020F0502020204030204" pitchFamily="34" charset="0"/>
              </a:defRPr>
            </a:lvl5pPr>
            <a:lvl6pPr marL="457200" algn="ctr" rtl="0" eaLnBrk="1" fontAlgn="base" hangingPunct="1">
              <a:spcBef>
                <a:spcPct val="0"/>
              </a:spcBef>
              <a:spcAft>
                <a:spcPct val="0"/>
              </a:spcAft>
              <a:defRPr sz="4400">
                <a:solidFill>
                  <a:schemeClr val="tx1"/>
                </a:solidFill>
                <a:latin typeface="Calibri" panose="020F0502020204030204" pitchFamily="34" charset="0"/>
              </a:defRPr>
            </a:lvl6pPr>
            <a:lvl7pPr marL="914400" algn="ctr" rtl="0" eaLnBrk="1" fontAlgn="base" hangingPunct="1">
              <a:spcBef>
                <a:spcPct val="0"/>
              </a:spcBef>
              <a:spcAft>
                <a:spcPct val="0"/>
              </a:spcAft>
              <a:defRPr sz="4400">
                <a:solidFill>
                  <a:schemeClr val="tx1"/>
                </a:solidFill>
                <a:latin typeface="Calibri" panose="020F0502020204030204" pitchFamily="34" charset="0"/>
              </a:defRPr>
            </a:lvl7pPr>
            <a:lvl8pPr marL="1371600" algn="ctr" rtl="0" eaLnBrk="1" fontAlgn="base" hangingPunct="1">
              <a:spcBef>
                <a:spcPct val="0"/>
              </a:spcBef>
              <a:spcAft>
                <a:spcPct val="0"/>
              </a:spcAft>
              <a:defRPr sz="4400">
                <a:solidFill>
                  <a:schemeClr val="tx1"/>
                </a:solidFill>
                <a:latin typeface="Calibri" panose="020F0502020204030204" pitchFamily="34" charset="0"/>
              </a:defRPr>
            </a:lvl8pPr>
            <a:lvl9pPr marL="1828800" algn="ctr" rtl="0" eaLnBrk="1" fontAlgn="base" hangingPunct="1">
              <a:spcBef>
                <a:spcPct val="0"/>
              </a:spcBef>
              <a:spcAft>
                <a:spcPct val="0"/>
              </a:spcAft>
              <a:defRPr sz="4400">
                <a:solidFill>
                  <a:schemeClr val="tx1"/>
                </a:solidFill>
                <a:latin typeface="Calibri" panose="020F0502020204030204" pitchFamily="34" charset="0"/>
              </a:defRPr>
            </a:lvl9pPr>
          </a:lstStyle>
          <a:p>
            <a:pPr fontAlgn="auto">
              <a:spcAft>
                <a:spcPts val="0"/>
              </a:spcAft>
              <a:defRPr/>
            </a:pPr>
            <a:r>
              <a:rPr lang="en-GB" sz="3200" b="1" dirty="0">
                <a:solidFill>
                  <a:srgbClr val="009385"/>
                </a:solidFill>
                <a:latin typeface="Open Sans" panose="020B0606030504020204" pitchFamily="34" charset="0"/>
                <a:ea typeface="Open Sans" panose="020B0606030504020204" pitchFamily="34" charset="0"/>
                <a:cs typeface="Open Sans" panose="020B0606030504020204" pitchFamily="34" charset="0"/>
              </a:rPr>
              <a:t>Splat! </a:t>
            </a:r>
          </a:p>
        </p:txBody>
      </p:sp>
      <p:sp>
        <p:nvSpPr>
          <p:cNvPr id="5" name="Rectangle 4">
            <a:hlinkClick r:id="rId3"/>
            <a:extLst>
              <a:ext uri="{FF2B5EF4-FFF2-40B4-BE49-F238E27FC236}">
                <a16:creationId xmlns:a16="http://schemas.microsoft.com/office/drawing/2014/main" id="{03B13BC8-FB9D-4DA6-99F1-6E2B3FDA1281}"/>
              </a:ext>
            </a:extLst>
          </p:cNvPr>
          <p:cNvSpPr/>
          <p:nvPr/>
        </p:nvSpPr>
        <p:spPr>
          <a:xfrm>
            <a:off x="8565159" y="6627302"/>
            <a:ext cx="534011" cy="170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itle 1">
            <a:extLst>
              <a:ext uri="{FF2B5EF4-FFF2-40B4-BE49-F238E27FC236}">
                <a16:creationId xmlns:a16="http://schemas.microsoft.com/office/drawing/2014/main" id="{02D06589-82F6-49EB-AC0C-A2E07CAE4FE4}"/>
              </a:ext>
            </a:extLst>
          </p:cNvPr>
          <p:cNvSpPr txBox="1">
            <a:spLocks/>
          </p:cNvSpPr>
          <p:nvPr/>
        </p:nvSpPr>
        <p:spPr>
          <a:xfrm>
            <a:off x="431801" y="1389016"/>
            <a:ext cx="8353424" cy="338554"/>
          </a:xfrm>
          <a:prstGeom prst="rect">
            <a:avLst/>
          </a:prstGeom>
        </p:spPr>
        <p:txBody>
          <a:bodyPr wrap="square" lIns="0" rIns="0">
            <a:sp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GB" altLang="en-US" sz="1600" dirty="0">
                <a:latin typeface="Open Sans" panose="020B0606030504020204" pitchFamily="34" charset="0"/>
                <a:ea typeface="Open Sans" panose="020B0606030504020204" pitchFamily="34" charset="0"/>
                <a:cs typeface="Open Sans" panose="020B0606030504020204" pitchFamily="34" charset="0"/>
              </a:rPr>
              <a:t>A cell that can contract.</a:t>
            </a:r>
          </a:p>
        </p:txBody>
      </p:sp>
      <p:pic>
        <p:nvPicPr>
          <p:cNvPr id="12" name="Picture 11">
            <a:extLst>
              <a:ext uri="{FF2B5EF4-FFF2-40B4-BE49-F238E27FC236}">
                <a16:creationId xmlns:a16="http://schemas.microsoft.com/office/drawing/2014/main" id="{8EFB0BC9-0DEB-4FA3-AF6E-9037A19A66B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919827" y="2014330"/>
            <a:ext cx="1128718" cy="1142354"/>
          </a:xfrm>
          <a:prstGeom prst="rect">
            <a:avLst/>
          </a:prstGeom>
        </p:spPr>
      </p:pic>
      <p:pic>
        <p:nvPicPr>
          <p:cNvPr id="13" name="Picture 12">
            <a:extLst>
              <a:ext uri="{FF2B5EF4-FFF2-40B4-BE49-F238E27FC236}">
                <a16:creationId xmlns:a16="http://schemas.microsoft.com/office/drawing/2014/main" id="{CF5CC0EE-897D-41AC-B70E-8DA7DFC653F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800000">
            <a:off x="3613654" y="4457091"/>
            <a:ext cx="1989718" cy="325151"/>
          </a:xfrm>
          <a:prstGeom prst="rect">
            <a:avLst/>
          </a:prstGeom>
        </p:spPr>
      </p:pic>
      <p:pic>
        <p:nvPicPr>
          <p:cNvPr id="14" name="Picture 13">
            <a:extLst>
              <a:ext uri="{FF2B5EF4-FFF2-40B4-BE49-F238E27FC236}">
                <a16:creationId xmlns:a16="http://schemas.microsoft.com/office/drawing/2014/main" id="{82465DE4-DFEE-4B20-9BD5-983CC816B1C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13387" y="4171299"/>
            <a:ext cx="1868844" cy="1082535"/>
          </a:xfrm>
          <a:prstGeom prst="rect">
            <a:avLst/>
          </a:prstGeom>
        </p:spPr>
      </p:pic>
      <p:pic>
        <p:nvPicPr>
          <p:cNvPr id="15" name="Picture 14">
            <a:extLst>
              <a:ext uri="{FF2B5EF4-FFF2-40B4-BE49-F238E27FC236}">
                <a16:creationId xmlns:a16="http://schemas.microsoft.com/office/drawing/2014/main" id="{6208DE8B-5DAE-4FBB-B44C-302257D55F3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67817" y="1923515"/>
            <a:ext cx="924290" cy="1323984"/>
          </a:xfrm>
          <a:prstGeom prst="rect">
            <a:avLst/>
          </a:prstGeom>
        </p:spPr>
      </p:pic>
      <p:pic>
        <p:nvPicPr>
          <p:cNvPr id="16" name="Picture 15">
            <a:extLst>
              <a:ext uri="{FF2B5EF4-FFF2-40B4-BE49-F238E27FC236}">
                <a16:creationId xmlns:a16="http://schemas.microsoft.com/office/drawing/2014/main" id="{38C6C9C4-ACB9-42CC-88F6-D4895E386CF7}"/>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996008" y="1825266"/>
            <a:ext cx="1014268" cy="1442118"/>
          </a:xfrm>
          <a:prstGeom prst="rect">
            <a:avLst/>
          </a:prstGeom>
        </p:spPr>
      </p:pic>
      <p:pic>
        <p:nvPicPr>
          <p:cNvPr id="17" name="Picture 16">
            <a:extLst>
              <a:ext uri="{FF2B5EF4-FFF2-40B4-BE49-F238E27FC236}">
                <a16:creationId xmlns:a16="http://schemas.microsoft.com/office/drawing/2014/main" id="{D22F70F9-FE36-4A9B-B0FA-7365CE083C8B}"/>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010276" y="4123213"/>
            <a:ext cx="2222778" cy="992908"/>
          </a:xfrm>
          <a:prstGeom prst="rect">
            <a:avLst/>
          </a:prstGeom>
        </p:spPr>
      </p:pic>
      <p:pic>
        <p:nvPicPr>
          <p:cNvPr id="18" name="Picture 17">
            <a:extLst>
              <a:ext uri="{FF2B5EF4-FFF2-40B4-BE49-F238E27FC236}">
                <a16:creationId xmlns:a16="http://schemas.microsoft.com/office/drawing/2014/main" id="{F2899CF0-C3ED-4AAF-AE74-E2C60AB5AE79}"/>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578986" y="1881172"/>
            <a:ext cx="1986173" cy="1404454"/>
          </a:xfrm>
          <a:prstGeom prst="rect">
            <a:avLst/>
          </a:prstGeom>
        </p:spPr>
      </p:pic>
    </p:spTree>
    <p:extLst>
      <p:ext uri="{BB962C8B-B14F-4D97-AF65-F5344CB8AC3E}">
        <p14:creationId xmlns:p14="http://schemas.microsoft.com/office/powerpoint/2010/main" val="36359887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2" name="Title 1">
            <a:extLst>
              <a:ext uri="{FF2B5EF4-FFF2-40B4-BE49-F238E27FC236}">
                <a16:creationId xmlns:a16="http://schemas.microsoft.com/office/drawing/2014/main" id="{C12347F8-FAE4-4DAF-8257-07D9481DD4F7}"/>
              </a:ext>
            </a:extLst>
          </p:cNvPr>
          <p:cNvSpPr txBox="1">
            <a:spLocks/>
          </p:cNvSpPr>
          <p:nvPr/>
        </p:nvSpPr>
        <p:spPr bwMode="auto">
          <a:xfrm>
            <a:off x="0" y="645195"/>
            <a:ext cx="9144000" cy="62071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anose="020F0502020204030204" pitchFamily="34" charset="0"/>
              </a:defRPr>
            </a:lvl2pPr>
            <a:lvl3pPr algn="ctr" rtl="0" eaLnBrk="1" fontAlgn="base" hangingPunct="1">
              <a:spcBef>
                <a:spcPct val="0"/>
              </a:spcBef>
              <a:spcAft>
                <a:spcPct val="0"/>
              </a:spcAft>
              <a:defRPr sz="4400">
                <a:solidFill>
                  <a:schemeClr val="tx1"/>
                </a:solidFill>
                <a:latin typeface="Calibri" panose="020F0502020204030204" pitchFamily="34" charset="0"/>
              </a:defRPr>
            </a:lvl3pPr>
            <a:lvl4pPr algn="ctr" rtl="0" eaLnBrk="1" fontAlgn="base" hangingPunct="1">
              <a:spcBef>
                <a:spcPct val="0"/>
              </a:spcBef>
              <a:spcAft>
                <a:spcPct val="0"/>
              </a:spcAft>
              <a:defRPr sz="4400">
                <a:solidFill>
                  <a:schemeClr val="tx1"/>
                </a:solidFill>
                <a:latin typeface="Calibri" panose="020F0502020204030204" pitchFamily="34" charset="0"/>
              </a:defRPr>
            </a:lvl4pPr>
            <a:lvl5pPr algn="ctr" rtl="0" eaLnBrk="1" fontAlgn="base" hangingPunct="1">
              <a:spcBef>
                <a:spcPct val="0"/>
              </a:spcBef>
              <a:spcAft>
                <a:spcPct val="0"/>
              </a:spcAft>
              <a:defRPr sz="4400">
                <a:solidFill>
                  <a:schemeClr val="tx1"/>
                </a:solidFill>
                <a:latin typeface="Calibri" panose="020F0502020204030204" pitchFamily="34" charset="0"/>
              </a:defRPr>
            </a:lvl5pPr>
            <a:lvl6pPr marL="457200" algn="ctr" rtl="0" eaLnBrk="1" fontAlgn="base" hangingPunct="1">
              <a:spcBef>
                <a:spcPct val="0"/>
              </a:spcBef>
              <a:spcAft>
                <a:spcPct val="0"/>
              </a:spcAft>
              <a:defRPr sz="4400">
                <a:solidFill>
                  <a:schemeClr val="tx1"/>
                </a:solidFill>
                <a:latin typeface="Calibri" panose="020F0502020204030204" pitchFamily="34" charset="0"/>
              </a:defRPr>
            </a:lvl6pPr>
            <a:lvl7pPr marL="914400" algn="ctr" rtl="0" eaLnBrk="1" fontAlgn="base" hangingPunct="1">
              <a:spcBef>
                <a:spcPct val="0"/>
              </a:spcBef>
              <a:spcAft>
                <a:spcPct val="0"/>
              </a:spcAft>
              <a:defRPr sz="4400">
                <a:solidFill>
                  <a:schemeClr val="tx1"/>
                </a:solidFill>
                <a:latin typeface="Calibri" panose="020F0502020204030204" pitchFamily="34" charset="0"/>
              </a:defRPr>
            </a:lvl7pPr>
            <a:lvl8pPr marL="1371600" algn="ctr" rtl="0" eaLnBrk="1" fontAlgn="base" hangingPunct="1">
              <a:spcBef>
                <a:spcPct val="0"/>
              </a:spcBef>
              <a:spcAft>
                <a:spcPct val="0"/>
              </a:spcAft>
              <a:defRPr sz="4400">
                <a:solidFill>
                  <a:schemeClr val="tx1"/>
                </a:solidFill>
                <a:latin typeface="Calibri" panose="020F0502020204030204" pitchFamily="34" charset="0"/>
              </a:defRPr>
            </a:lvl8pPr>
            <a:lvl9pPr marL="1828800" algn="ctr" rtl="0" eaLnBrk="1" fontAlgn="base" hangingPunct="1">
              <a:spcBef>
                <a:spcPct val="0"/>
              </a:spcBef>
              <a:spcAft>
                <a:spcPct val="0"/>
              </a:spcAft>
              <a:defRPr sz="4400">
                <a:solidFill>
                  <a:schemeClr val="tx1"/>
                </a:solidFill>
                <a:latin typeface="Calibri" panose="020F0502020204030204" pitchFamily="34" charset="0"/>
              </a:defRPr>
            </a:lvl9pPr>
          </a:lstStyle>
          <a:p>
            <a:pPr fontAlgn="auto">
              <a:spcAft>
                <a:spcPts val="0"/>
              </a:spcAft>
              <a:defRPr/>
            </a:pPr>
            <a:r>
              <a:rPr lang="en-GB" sz="3200" b="1" dirty="0">
                <a:solidFill>
                  <a:srgbClr val="009385"/>
                </a:solidFill>
                <a:latin typeface="Open Sans" panose="020B0606030504020204" pitchFamily="34" charset="0"/>
                <a:ea typeface="Open Sans" panose="020B0606030504020204" pitchFamily="34" charset="0"/>
                <a:cs typeface="Open Sans" panose="020B0606030504020204" pitchFamily="34" charset="0"/>
              </a:rPr>
              <a:t>Splat! </a:t>
            </a:r>
          </a:p>
        </p:txBody>
      </p:sp>
      <p:sp>
        <p:nvSpPr>
          <p:cNvPr id="5" name="Rectangle 4">
            <a:hlinkClick r:id="rId3"/>
            <a:extLst>
              <a:ext uri="{FF2B5EF4-FFF2-40B4-BE49-F238E27FC236}">
                <a16:creationId xmlns:a16="http://schemas.microsoft.com/office/drawing/2014/main" id="{03B13BC8-FB9D-4DA6-99F1-6E2B3FDA1281}"/>
              </a:ext>
            </a:extLst>
          </p:cNvPr>
          <p:cNvSpPr/>
          <p:nvPr/>
        </p:nvSpPr>
        <p:spPr>
          <a:xfrm>
            <a:off x="8565159" y="6627302"/>
            <a:ext cx="534011" cy="170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itle 1">
            <a:extLst>
              <a:ext uri="{FF2B5EF4-FFF2-40B4-BE49-F238E27FC236}">
                <a16:creationId xmlns:a16="http://schemas.microsoft.com/office/drawing/2014/main" id="{02D06589-82F6-49EB-AC0C-A2E07CAE4FE4}"/>
              </a:ext>
            </a:extLst>
          </p:cNvPr>
          <p:cNvSpPr txBox="1">
            <a:spLocks/>
          </p:cNvSpPr>
          <p:nvPr/>
        </p:nvSpPr>
        <p:spPr>
          <a:xfrm>
            <a:off x="431801" y="1389016"/>
            <a:ext cx="8353424" cy="338554"/>
          </a:xfrm>
          <a:prstGeom prst="rect">
            <a:avLst/>
          </a:prstGeom>
        </p:spPr>
        <p:txBody>
          <a:bodyPr wrap="square" lIns="0" rIns="0">
            <a:sp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GB" altLang="en-US" sz="1600" dirty="0">
                <a:latin typeface="Open Sans" panose="020B0606030504020204" pitchFamily="34" charset="0"/>
                <a:ea typeface="Open Sans" panose="020B0606030504020204" pitchFamily="34" charset="0"/>
                <a:cs typeface="Open Sans" panose="020B0606030504020204" pitchFamily="34" charset="0"/>
              </a:rPr>
              <a:t>A cell without a nucleus.</a:t>
            </a:r>
          </a:p>
        </p:txBody>
      </p:sp>
      <p:pic>
        <p:nvPicPr>
          <p:cNvPr id="12" name="Picture 11">
            <a:extLst>
              <a:ext uri="{FF2B5EF4-FFF2-40B4-BE49-F238E27FC236}">
                <a16:creationId xmlns:a16="http://schemas.microsoft.com/office/drawing/2014/main" id="{28A23CAB-2369-40FD-83B5-A7D0E97D5EF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919827" y="2014330"/>
            <a:ext cx="1128718" cy="1142354"/>
          </a:xfrm>
          <a:prstGeom prst="rect">
            <a:avLst/>
          </a:prstGeom>
        </p:spPr>
      </p:pic>
      <p:pic>
        <p:nvPicPr>
          <p:cNvPr id="13" name="Picture 12">
            <a:extLst>
              <a:ext uri="{FF2B5EF4-FFF2-40B4-BE49-F238E27FC236}">
                <a16:creationId xmlns:a16="http://schemas.microsoft.com/office/drawing/2014/main" id="{D7B02020-67F4-4FA0-88E5-274608A8D64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800000">
            <a:off x="3613654" y="4457091"/>
            <a:ext cx="1989718" cy="325151"/>
          </a:xfrm>
          <a:prstGeom prst="rect">
            <a:avLst/>
          </a:prstGeom>
        </p:spPr>
      </p:pic>
      <p:pic>
        <p:nvPicPr>
          <p:cNvPr id="14" name="Picture 13">
            <a:extLst>
              <a:ext uri="{FF2B5EF4-FFF2-40B4-BE49-F238E27FC236}">
                <a16:creationId xmlns:a16="http://schemas.microsoft.com/office/drawing/2014/main" id="{C0074D75-405E-4A4C-836A-8B1766E7F2B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13387" y="4171299"/>
            <a:ext cx="1868844" cy="1082535"/>
          </a:xfrm>
          <a:prstGeom prst="rect">
            <a:avLst/>
          </a:prstGeom>
        </p:spPr>
      </p:pic>
      <p:pic>
        <p:nvPicPr>
          <p:cNvPr id="15" name="Picture 14">
            <a:extLst>
              <a:ext uri="{FF2B5EF4-FFF2-40B4-BE49-F238E27FC236}">
                <a16:creationId xmlns:a16="http://schemas.microsoft.com/office/drawing/2014/main" id="{93A71911-D143-4F24-A190-CE517D0AF27C}"/>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67817" y="1923515"/>
            <a:ext cx="924290" cy="1323984"/>
          </a:xfrm>
          <a:prstGeom prst="rect">
            <a:avLst/>
          </a:prstGeom>
        </p:spPr>
      </p:pic>
      <p:pic>
        <p:nvPicPr>
          <p:cNvPr id="16" name="Picture 15">
            <a:extLst>
              <a:ext uri="{FF2B5EF4-FFF2-40B4-BE49-F238E27FC236}">
                <a16:creationId xmlns:a16="http://schemas.microsoft.com/office/drawing/2014/main" id="{EBBC2046-A2F1-458E-A0E6-CF392D5488BC}"/>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996008" y="1825266"/>
            <a:ext cx="1014268" cy="1442118"/>
          </a:xfrm>
          <a:prstGeom prst="rect">
            <a:avLst/>
          </a:prstGeom>
        </p:spPr>
      </p:pic>
      <p:pic>
        <p:nvPicPr>
          <p:cNvPr id="17" name="Picture 16">
            <a:extLst>
              <a:ext uri="{FF2B5EF4-FFF2-40B4-BE49-F238E27FC236}">
                <a16:creationId xmlns:a16="http://schemas.microsoft.com/office/drawing/2014/main" id="{EE510FC0-ABDE-4A3C-BFA3-16EF67B21767}"/>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010276" y="4123213"/>
            <a:ext cx="2222778" cy="992908"/>
          </a:xfrm>
          <a:prstGeom prst="rect">
            <a:avLst/>
          </a:prstGeom>
        </p:spPr>
      </p:pic>
      <p:pic>
        <p:nvPicPr>
          <p:cNvPr id="18" name="Picture 17">
            <a:extLst>
              <a:ext uri="{FF2B5EF4-FFF2-40B4-BE49-F238E27FC236}">
                <a16:creationId xmlns:a16="http://schemas.microsoft.com/office/drawing/2014/main" id="{1A0C7724-66DB-495F-AAEE-2A82512E895E}"/>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578986" y="1881172"/>
            <a:ext cx="1986173" cy="1404454"/>
          </a:xfrm>
          <a:prstGeom prst="rect">
            <a:avLst/>
          </a:prstGeom>
        </p:spPr>
      </p:pic>
    </p:spTree>
    <p:extLst>
      <p:ext uri="{BB962C8B-B14F-4D97-AF65-F5344CB8AC3E}">
        <p14:creationId xmlns:p14="http://schemas.microsoft.com/office/powerpoint/2010/main" val="23996935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2" name="Title 1">
            <a:extLst>
              <a:ext uri="{FF2B5EF4-FFF2-40B4-BE49-F238E27FC236}">
                <a16:creationId xmlns:a16="http://schemas.microsoft.com/office/drawing/2014/main" id="{C12347F8-FAE4-4DAF-8257-07D9481DD4F7}"/>
              </a:ext>
            </a:extLst>
          </p:cNvPr>
          <p:cNvSpPr txBox="1">
            <a:spLocks/>
          </p:cNvSpPr>
          <p:nvPr/>
        </p:nvSpPr>
        <p:spPr bwMode="auto">
          <a:xfrm>
            <a:off x="0" y="645195"/>
            <a:ext cx="9144000" cy="62071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anose="020F0502020204030204" pitchFamily="34" charset="0"/>
              </a:defRPr>
            </a:lvl2pPr>
            <a:lvl3pPr algn="ctr" rtl="0" eaLnBrk="1" fontAlgn="base" hangingPunct="1">
              <a:spcBef>
                <a:spcPct val="0"/>
              </a:spcBef>
              <a:spcAft>
                <a:spcPct val="0"/>
              </a:spcAft>
              <a:defRPr sz="4400">
                <a:solidFill>
                  <a:schemeClr val="tx1"/>
                </a:solidFill>
                <a:latin typeface="Calibri" panose="020F0502020204030204" pitchFamily="34" charset="0"/>
              </a:defRPr>
            </a:lvl3pPr>
            <a:lvl4pPr algn="ctr" rtl="0" eaLnBrk="1" fontAlgn="base" hangingPunct="1">
              <a:spcBef>
                <a:spcPct val="0"/>
              </a:spcBef>
              <a:spcAft>
                <a:spcPct val="0"/>
              </a:spcAft>
              <a:defRPr sz="4400">
                <a:solidFill>
                  <a:schemeClr val="tx1"/>
                </a:solidFill>
                <a:latin typeface="Calibri" panose="020F0502020204030204" pitchFamily="34" charset="0"/>
              </a:defRPr>
            </a:lvl4pPr>
            <a:lvl5pPr algn="ctr" rtl="0" eaLnBrk="1" fontAlgn="base" hangingPunct="1">
              <a:spcBef>
                <a:spcPct val="0"/>
              </a:spcBef>
              <a:spcAft>
                <a:spcPct val="0"/>
              </a:spcAft>
              <a:defRPr sz="4400">
                <a:solidFill>
                  <a:schemeClr val="tx1"/>
                </a:solidFill>
                <a:latin typeface="Calibri" panose="020F0502020204030204" pitchFamily="34" charset="0"/>
              </a:defRPr>
            </a:lvl5pPr>
            <a:lvl6pPr marL="457200" algn="ctr" rtl="0" eaLnBrk="1" fontAlgn="base" hangingPunct="1">
              <a:spcBef>
                <a:spcPct val="0"/>
              </a:spcBef>
              <a:spcAft>
                <a:spcPct val="0"/>
              </a:spcAft>
              <a:defRPr sz="4400">
                <a:solidFill>
                  <a:schemeClr val="tx1"/>
                </a:solidFill>
                <a:latin typeface="Calibri" panose="020F0502020204030204" pitchFamily="34" charset="0"/>
              </a:defRPr>
            </a:lvl6pPr>
            <a:lvl7pPr marL="914400" algn="ctr" rtl="0" eaLnBrk="1" fontAlgn="base" hangingPunct="1">
              <a:spcBef>
                <a:spcPct val="0"/>
              </a:spcBef>
              <a:spcAft>
                <a:spcPct val="0"/>
              </a:spcAft>
              <a:defRPr sz="4400">
                <a:solidFill>
                  <a:schemeClr val="tx1"/>
                </a:solidFill>
                <a:latin typeface="Calibri" panose="020F0502020204030204" pitchFamily="34" charset="0"/>
              </a:defRPr>
            </a:lvl7pPr>
            <a:lvl8pPr marL="1371600" algn="ctr" rtl="0" eaLnBrk="1" fontAlgn="base" hangingPunct="1">
              <a:spcBef>
                <a:spcPct val="0"/>
              </a:spcBef>
              <a:spcAft>
                <a:spcPct val="0"/>
              </a:spcAft>
              <a:defRPr sz="4400">
                <a:solidFill>
                  <a:schemeClr val="tx1"/>
                </a:solidFill>
                <a:latin typeface="Calibri" panose="020F0502020204030204" pitchFamily="34" charset="0"/>
              </a:defRPr>
            </a:lvl8pPr>
            <a:lvl9pPr marL="1828800" algn="ctr" rtl="0" eaLnBrk="1" fontAlgn="base" hangingPunct="1">
              <a:spcBef>
                <a:spcPct val="0"/>
              </a:spcBef>
              <a:spcAft>
                <a:spcPct val="0"/>
              </a:spcAft>
              <a:defRPr sz="4400">
                <a:solidFill>
                  <a:schemeClr val="tx1"/>
                </a:solidFill>
                <a:latin typeface="Calibri" panose="020F0502020204030204" pitchFamily="34" charset="0"/>
              </a:defRPr>
            </a:lvl9pPr>
          </a:lstStyle>
          <a:p>
            <a:pPr fontAlgn="auto">
              <a:spcAft>
                <a:spcPts val="0"/>
              </a:spcAft>
              <a:defRPr/>
            </a:pPr>
            <a:r>
              <a:rPr lang="en-GB" sz="3200" b="1" dirty="0">
                <a:solidFill>
                  <a:srgbClr val="009385"/>
                </a:solidFill>
                <a:latin typeface="Open Sans" panose="020B0606030504020204" pitchFamily="34" charset="0"/>
                <a:ea typeface="Open Sans" panose="020B0606030504020204" pitchFamily="34" charset="0"/>
                <a:cs typeface="Open Sans" panose="020B0606030504020204" pitchFamily="34" charset="0"/>
              </a:rPr>
              <a:t>Splat! </a:t>
            </a:r>
          </a:p>
        </p:txBody>
      </p:sp>
      <p:sp>
        <p:nvSpPr>
          <p:cNvPr id="5" name="Rectangle 4">
            <a:hlinkClick r:id="rId3"/>
            <a:extLst>
              <a:ext uri="{FF2B5EF4-FFF2-40B4-BE49-F238E27FC236}">
                <a16:creationId xmlns:a16="http://schemas.microsoft.com/office/drawing/2014/main" id="{03B13BC8-FB9D-4DA6-99F1-6E2B3FDA1281}"/>
              </a:ext>
            </a:extLst>
          </p:cNvPr>
          <p:cNvSpPr/>
          <p:nvPr/>
        </p:nvSpPr>
        <p:spPr>
          <a:xfrm>
            <a:off x="8565159" y="6627302"/>
            <a:ext cx="534011" cy="170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itle 1">
            <a:extLst>
              <a:ext uri="{FF2B5EF4-FFF2-40B4-BE49-F238E27FC236}">
                <a16:creationId xmlns:a16="http://schemas.microsoft.com/office/drawing/2014/main" id="{02D06589-82F6-49EB-AC0C-A2E07CAE4FE4}"/>
              </a:ext>
            </a:extLst>
          </p:cNvPr>
          <p:cNvSpPr txBox="1">
            <a:spLocks/>
          </p:cNvSpPr>
          <p:nvPr/>
        </p:nvSpPr>
        <p:spPr>
          <a:xfrm>
            <a:off x="431801" y="1389016"/>
            <a:ext cx="8353424" cy="338554"/>
          </a:xfrm>
          <a:prstGeom prst="rect">
            <a:avLst/>
          </a:prstGeom>
        </p:spPr>
        <p:txBody>
          <a:bodyPr wrap="square" lIns="0" rIns="0">
            <a:sp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GB" altLang="en-US" sz="1600" dirty="0">
                <a:latin typeface="Open Sans" panose="020B0606030504020204" pitchFamily="34" charset="0"/>
                <a:ea typeface="Open Sans" panose="020B0606030504020204" pitchFamily="34" charset="0"/>
                <a:cs typeface="Open Sans" panose="020B0606030504020204" pitchFamily="34" charset="0"/>
              </a:rPr>
              <a:t>A cell that you’d find in your airways.</a:t>
            </a:r>
          </a:p>
        </p:txBody>
      </p:sp>
      <p:pic>
        <p:nvPicPr>
          <p:cNvPr id="12" name="Picture 11">
            <a:extLst>
              <a:ext uri="{FF2B5EF4-FFF2-40B4-BE49-F238E27FC236}">
                <a16:creationId xmlns:a16="http://schemas.microsoft.com/office/drawing/2014/main" id="{A51FBCA8-31B4-4C6D-9EBB-9D8CE150B1A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919827" y="2014330"/>
            <a:ext cx="1128718" cy="1142354"/>
          </a:xfrm>
          <a:prstGeom prst="rect">
            <a:avLst/>
          </a:prstGeom>
        </p:spPr>
      </p:pic>
      <p:pic>
        <p:nvPicPr>
          <p:cNvPr id="13" name="Picture 12">
            <a:extLst>
              <a:ext uri="{FF2B5EF4-FFF2-40B4-BE49-F238E27FC236}">
                <a16:creationId xmlns:a16="http://schemas.microsoft.com/office/drawing/2014/main" id="{CA7C3D38-33CD-410C-9A8D-1F8348CF965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800000">
            <a:off x="3613654" y="4457091"/>
            <a:ext cx="1989718" cy="325151"/>
          </a:xfrm>
          <a:prstGeom prst="rect">
            <a:avLst/>
          </a:prstGeom>
        </p:spPr>
      </p:pic>
      <p:pic>
        <p:nvPicPr>
          <p:cNvPr id="14" name="Picture 13">
            <a:extLst>
              <a:ext uri="{FF2B5EF4-FFF2-40B4-BE49-F238E27FC236}">
                <a16:creationId xmlns:a16="http://schemas.microsoft.com/office/drawing/2014/main" id="{D65CE4DE-EFB7-4B7C-AC87-CDBF3293D2B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13387" y="4171299"/>
            <a:ext cx="1868844" cy="1082535"/>
          </a:xfrm>
          <a:prstGeom prst="rect">
            <a:avLst/>
          </a:prstGeom>
        </p:spPr>
      </p:pic>
      <p:pic>
        <p:nvPicPr>
          <p:cNvPr id="15" name="Picture 14">
            <a:extLst>
              <a:ext uri="{FF2B5EF4-FFF2-40B4-BE49-F238E27FC236}">
                <a16:creationId xmlns:a16="http://schemas.microsoft.com/office/drawing/2014/main" id="{3C3827E5-B07F-4749-B740-1ED8B47958EF}"/>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67817" y="1923515"/>
            <a:ext cx="924290" cy="1323984"/>
          </a:xfrm>
          <a:prstGeom prst="rect">
            <a:avLst/>
          </a:prstGeom>
        </p:spPr>
      </p:pic>
      <p:pic>
        <p:nvPicPr>
          <p:cNvPr id="16" name="Picture 15">
            <a:extLst>
              <a:ext uri="{FF2B5EF4-FFF2-40B4-BE49-F238E27FC236}">
                <a16:creationId xmlns:a16="http://schemas.microsoft.com/office/drawing/2014/main" id="{19644801-771A-4A5E-9B26-C581BDDD1710}"/>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996008" y="1825266"/>
            <a:ext cx="1014268" cy="1442118"/>
          </a:xfrm>
          <a:prstGeom prst="rect">
            <a:avLst/>
          </a:prstGeom>
        </p:spPr>
      </p:pic>
      <p:pic>
        <p:nvPicPr>
          <p:cNvPr id="17" name="Picture 16">
            <a:extLst>
              <a:ext uri="{FF2B5EF4-FFF2-40B4-BE49-F238E27FC236}">
                <a16:creationId xmlns:a16="http://schemas.microsoft.com/office/drawing/2014/main" id="{9509558C-0F40-4349-95A9-D6614267F225}"/>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010276" y="4123213"/>
            <a:ext cx="2222778" cy="992908"/>
          </a:xfrm>
          <a:prstGeom prst="rect">
            <a:avLst/>
          </a:prstGeom>
        </p:spPr>
      </p:pic>
      <p:pic>
        <p:nvPicPr>
          <p:cNvPr id="18" name="Picture 17">
            <a:extLst>
              <a:ext uri="{FF2B5EF4-FFF2-40B4-BE49-F238E27FC236}">
                <a16:creationId xmlns:a16="http://schemas.microsoft.com/office/drawing/2014/main" id="{A93A4994-8254-4E7A-B874-8155F150256D}"/>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578986" y="1881172"/>
            <a:ext cx="1986173" cy="1404454"/>
          </a:xfrm>
          <a:prstGeom prst="rect">
            <a:avLst/>
          </a:prstGeom>
        </p:spPr>
      </p:pic>
    </p:spTree>
    <p:extLst>
      <p:ext uri="{BB962C8B-B14F-4D97-AF65-F5344CB8AC3E}">
        <p14:creationId xmlns:p14="http://schemas.microsoft.com/office/powerpoint/2010/main" val="39688629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2" name="Title 1">
            <a:extLst>
              <a:ext uri="{FF2B5EF4-FFF2-40B4-BE49-F238E27FC236}">
                <a16:creationId xmlns:a16="http://schemas.microsoft.com/office/drawing/2014/main" id="{C12347F8-FAE4-4DAF-8257-07D9481DD4F7}"/>
              </a:ext>
            </a:extLst>
          </p:cNvPr>
          <p:cNvSpPr txBox="1">
            <a:spLocks/>
          </p:cNvSpPr>
          <p:nvPr/>
        </p:nvSpPr>
        <p:spPr bwMode="auto">
          <a:xfrm>
            <a:off x="0" y="645195"/>
            <a:ext cx="9144000" cy="62071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anose="020F0502020204030204" pitchFamily="34" charset="0"/>
              </a:defRPr>
            </a:lvl2pPr>
            <a:lvl3pPr algn="ctr" rtl="0" eaLnBrk="1" fontAlgn="base" hangingPunct="1">
              <a:spcBef>
                <a:spcPct val="0"/>
              </a:spcBef>
              <a:spcAft>
                <a:spcPct val="0"/>
              </a:spcAft>
              <a:defRPr sz="4400">
                <a:solidFill>
                  <a:schemeClr val="tx1"/>
                </a:solidFill>
                <a:latin typeface="Calibri" panose="020F0502020204030204" pitchFamily="34" charset="0"/>
              </a:defRPr>
            </a:lvl3pPr>
            <a:lvl4pPr algn="ctr" rtl="0" eaLnBrk="1" fontAlgn="base" hangingPunct="1">
              <a:spcBef>
                <a:spcPct val="0"/>
              </a:spcBef>
              <a:spcAft>
                <a:spcPct val="0"/>
              </a:spcAft>
              <a:defRPr sz="4400">
                <a:solidFill>
                  <a:schemeClr val="tx1"/>
                </a:solidFill>
                <a:latin typeface="Calibri" panose="020F0502020204030204" pitchFamily="34" charset="0"/>
              </a:defRPr>
            </a:lvl4pPr>
            <a:lvl5pPr algn="ctr" rtl="0" eaLnBrk="1" fontAlgn="base" hangingPunct="1">
              <a:spcBef>
                <a:spcPct val="0"/>
              </a:spcBef>
              <a:spcAft>
                <a:spcPct val="0"/>
              </a:spcAft>
              <a:defRPr sz="4400">
                <a:solidFill>
                  <a:schemeClr val="tx1"/>
                </a:solidFill>
                <a:latin typeface="Calibri" panose="020F0502020204030204" pitchFamily="34" charset="0"/>
              </a:defRPr>
            </a:lvl5pPr>
            <a:lvl6pPr marL="457200" algn="ctr" rtl="0" eaLnBrk="1" fontAlgn="base" hangingPunct="1">
              <a:spcBef>
                <a:spcPct val="0"/>
              </a:spcBef>
              <a:spcAft>
                <a:spcPct val="0"/>
              </a:spcAft>
              <a:defRPr sz="4400">
                <a:solidFill>
                  <a:schemeClr val="tx1"/>
                </a:solidFill>
                <a:latin typeface="Calibri" panose="020F0502020204030204" pitchFamily="34" charset="0"/>
              </a:defRPr>
            </a:lvl6pPr>
            <a:lvl7pPr marL="914400" algn="ctr" rtl="0" eaLnBrk="1" fontAlgn="base" hangingPunct="1">
              <a:spcBef>
                <a:spcPct val="0"/>
              </a:spcBef>
              <a:spcAft>
                <a:spcPct val="0"/>
              </a:spcAft>
              <a:defRPr sz="4400">
                <a:solidFill>
                  <a:schemeClr val="tx1"/>
                </a:solidFill>
                <a:latin typeface="Calibri" panose="020F0502020204030204" pitchFamily="34" charset="0"/>
              </a:defRPr>
            </a:lvl7pPr>
            <a:lvl8pPr marL="1371600" algn="ctr" rtl="0" eaLnBrk="1" fontAlgn="base" hangingPunct="1">
              <a:spcBef>
                <a:spcPct val="0"/>
              </a:spcBef>
              <a:spcAft>
                <a:spcPct val="0"/>
              </a:spcAft>
              <a:defRPr sz="4400">
                <a:solidFill>
                  <a:schemeClr val="tx1"/>
                </a:solidFill>
                <a:latin typeface="Calibri" panose="020F0502020204030204" pitchFamily="34" charset="0"/>
              </a:defRPr>
            </a:lvl8pPr>
            <a:lvl9pPr marL="1828800" algn="ctr" rtl="0" eaLnBrk="1" fontAlgn="base" hangingPunct="1">
              <a:spcBef>
                <a:spcPct val="0"/>
              </a:spcBef>
              <a:spcAft>
                <a:spcPct val="0"/>
              </a:spcAft>
              <a:defRPr sz="4400">
                <a:solidFill>
                  <a:schemeClr val="tx1"/>
                </a:solidFill>
                <a:latin typeface="Calibri" panose="020F0502020204030204" pitchFamily="34" charset="0"/>
              </a:defRPr>
            </a:lvl9pPr>
          </a:lstStyle>
          <a:p>
            <a:pPr fontAlgn="auto">
              <a:spcAft>
                <a:spcPts val="0"/>
              </a:spcAft>
              <a:defRPr/>
            </a:pPr>
            <a:r>
              <a:rPr lang="en-GB" sz="3200" b="1" dirty="0">
                <a:solidFill>
                  <a:srgbClr val="009385"/>
                </a:solidFill>
                <a:latin typeface="Open Sans" panose="020B0606030504020204" pitchFamily="34" charset="0"/>
                <a:ea typeface="Open Sans" panose="020B0606030504020204" pitchFamily="34" charset="0"/>
                <a:cs typeface="Open Sans" panose="020B0606030504020204" pitchFamily="34" charset="0"/>
              </a:rPr>
              <a:t>Splat! </a:t>
            </a:r>
          </a:p>
        </p:txBody>
      </p:sp>
      <p:sp>
        <p:nvSpPr>
          <p:cNvPr id="5" name="Rectangle 4">
            <a:hlinkClick r:id="rId3"/>
            <a:extLst>
              <a:ext uri="{FF2B5EF4-FFF2-40B4-BE49-F238E27FC236}">
                <a16:creationId xmlns:a16="http://schemas.microsoft.com/office/drawing/2014/main" id="{03B13BC8-FB9D-4DA6-99F1-6E2B3FDA1281}"/>
              </a:ext>
            </a:extLst>
          </p:cNvPr>
          <p:cNvSpPr/>
          <p:nvPr/>
        </p:nvSpPr>
        <p:spPr>
          <a:xfrm>
            <a:off x="8565159" y="6627302"/>
            <a:ext cx="534011" cy="170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itle 1">
            <a:extLst>
              <a:ext uri="{FF2B5EF4-FFF2-40B4-BE49-F238E27FC236}">
                <a16:creationId xmlns:a16="http://schemas.microsoft.com/office/drawing/2014/main" id="{02D06589-82F6-49EB-AC0C-A2E07CAE4FE4}"/>
              </a:ext>
            </a:extLst>
          </p:cNvPr>
          <p:cNvSpPr txBox="1">
            <a:spLocks/>
          </p:cNvSpPr>
          <p:nvPr/>
        </p:nvSpPr>
        <p:spPr>
          <a:xfrm>
            <a:off x="431801" y="1389016"/>
            <a:ext cx="8353424" cy="338554"/>
          </a:xfrm>
          <a:prstGeom prst="rect">
            <a:avLst/>
          </a:prstGeom>
        </p:spPr>
        <p:txBody>
          <a:bodyPr wrap="square" lIns="0" rIns="0">
            <a:sp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GB" altLang="en-US" sz="1600" dirty="0">
                <a:latin typeface="Open Sans" panose="020B0606030504020204" pitchFamily="34" charset="0"/>
                <a:ea typeface="Open Sans" panose="020B0606030504020204" pitchFamily="34" charset="0"/>
                <a:cs typeface="Open Sans" panose="020B0606030504020204" pitchFamily="34" charset="0"/>
              </a:rPr>
              <a:t>A cell that transports oxygen.</a:t>
            </a:r>
          </a:p>
        </p:txBody>
      </p:sp>
      <p:pic>
        <p:nvPicPr>
          <p:cNvPr id="12" name="Picture 11">
            <a:extLst>
              <a:ext uri="{FF2B5EF4-FFF2-40B4-BE49-F238E27FC236}">
                <a16:creationId xmlns:a16="http://schemas.microsoft.com/office/drawing/2014/main" id="{FB770E9F-2C06-4593-B7E5-2CEA467CF46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919827" y="2014330"/>
            <a:ext cx="1128718" cy="1142354"/>
          </a:xfrm>
          <a:prstGeom prst="rect">
            <a:avLst/>
          </a:prstGeom>
        </p:spPr>
      </p:pic>
      <p:pic>
        <p:nvPicPr>
          <p:cNvPr id="13" name="Picture 12">
            <a:extLst>
              <a:ext uri="{FF2B5EF4-FFF2-40B4-BE49-F238E27FC236}">
                <a16:creationId xmlns:a16="http://schemas.microsoft.com/office/drawing/2014/main" id="{BF658C07-5803-4D1E-8C7C-DB7699585B0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800000">
            <a:off x="3613654" y="4457091"/>
            <a:ext cx="1989718" cy="325151"/>
          </a:xfrm>
          <a:prstGeom prst="rect">
            <a:avLst/>
          </a:prstGeom>
        </p:spPr>
      </p:pic>
      <p:pic>
        <p:nvPicPr>
          <p:cNvPr id="14" name="Picture 13">
            <a:extLst>
              <a:ext uri="{FF2B5EF4-FFF2-40B4-BE49-F238E27FC236}">
                <a16:creationId xmlns:a16="http://schemas.microsoft.com/office/drawing/2014/main" id="{9FE7BBAC-F408-4759-9609-6CA8CC62344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13387" y="4171299"/>
            <a:ext cx="1868844" cy="1082535"/>
          </a:xfrm>
          <a:prstGeom prst="rect">
            <a:avLst/>
          </a:prstGeom>
        </p:spPr>
      </p:pic>
      <p:pic>
        <p:nvPicPr>
          <p:cNvPr id="15" name="Picture 14">
            <a:extLst>
              <a:ext uri="{FF2B5EF4-FFF2-40B4-BE49-F238E27FC236}">
                <a16:creationId xmlns:a16="http://schemas.microsoft.com/office/drawing/2014/main" id="{DA184BF9-6D90-4014-827B-14B18C95BC36}"/>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67817" y="1923515"/>
            <a:ext cx="924290" cy="1323984"/>
          </a:xfrm>
          <a:prstGeom prst="rect">
            <a:avLst/>
          </a:prstGeom>
        </p:spPr>
      </p:pic>
      <p:pic>
        <p:nvPicPr>
          <p:cNvPr id="16" name="Picture 15">
            <a:extLst>
              <a:ext uri="{FF2B5EF4-FFF2-40B4-BE49-F238E27FC236}">
                <a16:creationId xmlns:a16="http://schemas.microsoft.com/office/drawing/2014/main" id="{5E41B803-41DA-49EB-81A6-D4749B26F5A6}"/>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996008" y="1825266"/>
            <a:ext cx="1014268" cy="1442118"/>
          </a:xfrm>
          <a:prstGeom prst="rect">
            <a:avLst/>
          </a:prstGeom>
        </p:spPr>
      </p:pic>
      <p:pic>
        <p:nvPicPr>
          <p:cNvPr id="17" name="Picture 16">
            <a:extLst>
              <a:ext uri="{FF2B5EF4-FFF2-40B4-BE49-F238E27FC236}">
                <a16:creationId xmlns:a16="http://schemas.microsoft.com/office/drawing/2014/main" id="{C3D1E98D-A68D-471B-8478-DAB091C7B8F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010276" y="4123213"/>
            <a:ext cx="2222778" cy="992908"/>
          </a:xfrm>
          <a:prstGeom prst="rect">
            <a:avLst/>
          </a:prstGeom>
        </p:spPr>
      </p:pic>
      <p:pic>
        <p:nvPicPr>
          <p:cNvPr id="18" name="Picture 17">
            <a:extLst>
              <a:ext uri="{FF2B5EF4-FFF2-40B4-BE49-F238E27FC236}">
                <a16:creationId xmlns:a16="http://schemas.microsoft.com/office/drawing/2014/main" id="{C5C1ED5B-DC3E-46DC-8AD7-3FB4BABC041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578986" y="1881172"/>
            <a:ext cx="1986173" cy="1404454"/>
          </a:xfrm>
          <a:prstGeom prst="rect">
            <a:avLst/>
          </a:prstGeom>
        </p:spPr>
      </p:pic>
    </p:spTree>
    <p:extLst>
      <p:ext uri="{BB962C8B-B14F-4D97-AF65-F5344CB8AC3E}">
        <p14:creationId xmlns:p14="http://schemas.microsoft.com/office/powerpoint/2010/main" val="22560778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2" name="Title 1">
            <a:extLst>
              <a:ext uri="{FF2B5EF4-FFF2-40B4-BE49-F238E27FC236}">
                <a16:creationId xmlns:a16="http://schemas.microsoft.com/office/drawing/2014/main" id="{C12347F8-FAE4-4DAF-8257-07D9481DD4F7}"/>
              </a:ext>
            </a:extLst>
          </p:cNvPr>
          <p:cNvSpPr txBox="1">
            <a:spLocks/>
          </p:cNvSpPr>
          <p:nvPr/>
        </p:nvSpPr>
        <p:spPr bwMode="auto">
          <a:xfrm>
            <a:off x="0" y="645195"/>
            <a:ext cx="9144000" cy="62071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anose="020F0502020204030204" pitchFamily="34" charset="0"/>
              </a:defRPr>
            </a:lvl2pPr>
            <a:lvl3pPr algn="ctr" rtl="0" eaLnBrk="1" fontAlgn="base" hangingPunct="1">
              <a:spcBef>
                <a:spcPct val="0"/>
              </a:spcBef>
              <a:spcAft>
                <a:spcPct val="0"/>
              </a:spcAft>
              <a:defRPr sz="4400">
                <a:solidFill>
                  <a:schemeClr val="tx1"/>
                </a:solidFill>
                <a:latin typeface="Calibri" panose="020F0502020204030204" pitchFamily="34" charset="0"/>
              </a:defRPr>
            </a:lvl3pPr>
            <a:lvl4pPr algn="ctr" rtl="0" eaLnBrk="1" fontAlgn="base" hangingPunct="1">
              <a:spcBef>
                <a:spcPct val="0"/>
              </a:spcBef>
              <a:spcAft>
                <a:spcPct val="0"/>
              </a:spcAft>
              <a:defRPr sz="4400">
                <a:solidFill>
                  <a:schemeClr val="tx1"/>
                </a:solidFill>
                <a:latin typeface="Calibri" panose="020F0502020204030204" pitchFamily="34" charset="0"/>
              </a:defRPr>
            </a:lvl4pPr>
            <a:lvl5pPr algn="ctr" rtl="0" eaLnBrk="1" fontAlgn="base" hangingPunct="1">
              <a:spcBef>
                <a:spcPct val="0"/>
              </a:spcBef>
              <a:spcAft>
                <a:spcPct val="0"/>
              </a:spcAft>
              <a:defRPr sz="4400">
                <a:solidFill>
                  <a:schemeClr val="tx1"/>
                </a:solidFill>
                <a:latin typeface="Calibri" panose="020F0502020204030204" pitchFamily="34" charset="0"/>
              </a:defRPr>
            </a:lvl5pPr>
            <a:lvl6pPr marL="457200" algn="ctr" rtl="0" eaLnBrk="1" fontAlgn="base" hangingPunct="1">
              <a:spcBef>
                <a:spcPct val="0"/>
              </a:spcBef>
              <a:spcAft>
                <a:spcPct val="0"/>
              </a:spcAft>
              <a:defRPr sz="4400">
                <a:solidFill>
                  <a:schemeClr val="tx1"/>
                </a:solidFill>
                <a:latin typeface="Calibri" panose="020F0502020204030204" pitchFamily="34" charset="0"/>
              </a:defRPr>
            </a:lvl6pPr>
            <a:lvl7pPr marL="914400" algn="ctr" rtl="0" eaLnBrk="1" fontAlgn="base" hangingPunct="1">
              <a:spcBef>
                <a:spcPct val="0"/>
              </a:spcBef>
              <a:spcAft>
                <a:spcPct val="0"/>
              </a:spcAft>
              <a:defRPr sz="4400">
                <a:solidFill>
                  <a:schemeClr val="tx1"/>
                </a:solidFill>
                <a:latin typeface="Calibri" panose="020F0502020204030204" pitchFamily="34" charset="0"/>
              </a:defRPr>
            </a:lvl7pPr>
            <a:lvl8pPr marL="1371600" algn="ctr" rtl="0" eaLnBrk="1" fontAlgn="base" hangingPunct="1">
              <a:spcBef>
                <a:spcPct val="0"/>
              </a:spcBef>
              <a:spcAft>
                <a:spcPct val="0"/>
              </a:spcAft>
              <a:defRPr sz="4400">
                <a:solidFill>
                  <a:schemeClr val="tx1"/>
                </a:solidFill>
                <a:latin typeface="Calibri" panose="020F0502020204030204" pitchFamily="34" charset="0"/>
              </a:defRPr>
            </a:lvl8pPr>
            <a:lvl9pPr marL="1828800" algn="ctr" rtl="0" eaLnBrk="1" fontAlgn="base" hangingPunct="1">
              <a:spcBef>
                <a:spcPct val="0"/>
              </a:spcBef>
              <a:spcAft>
                <a:spcPct val="0"/>
              </a:spcAft>
              <a:defRPr sz="4400">
                <a:solidFill>
                  <a:schemeClr val="tx1"/>
                </a:solidFill>
                <a:latin typeface="Calibri" panose="020F0502020204030204" pitchFamily="34" charset="0"/>
              </a:defRPr>
            </a:lvl9pPr>
          </a:lstStyle>
          <a:p>
            <a:pPr fontAlgn="auto">
              <a:spcAft>
                <a:spcPts val="0"/>
              </a:spcAft>
              <a:defRPr/>
            </a:pPr>
            <a:r>
              <a:rPr lang="en-GB" sz="3200" b="1" dirty="0">
                <a:solidFill>
                  <a:srgbClr val="009385"/>
                </a:solidFill>
                <a:latin typeface="Open Sans" panose="020B0606030504020204" pitchFamily="34" charset="0"/>
                <a:ea typeface="Open Sans" panose="020B0606030504020204" pitchFamily="34" charset="0"/>
                <a:cs typeface="Open Sans" panose="020B0606030504020204" pitchFamily="34" charset="0"/>
              </a:rPr>
              <a:t>Splat! </a:t>
            </a:r>
          </a:p>
        </p:txBody>
      </p:sp>
      <p:sp>
        <p:nvSpPr>
          <p:cNvPr id="5" name="Rectangle 4">
            <a:hlinkClick r:id="rId3"/>
            <a:extLst>
              <a:ext uri="{FF2B5EF4-FFF2-40B4-BE49-F238E27FC236}">
                <a16:creationId xmlns:a16="http://schemas.microsoft.com/office/drawing/2014/main" id="{03B13BC8-FB9D-4DA6-99F1-6E2B3FDA1281}"/>
              </a:ext>
            </a:extLst>
          </p:cNvPr>
          <p:cNvSpPr/>
          <p:nvPr/>
        </p:nvSpPr>
        <p:spPr>
          <a:xfrm>
            <a:off x="8565159" y="6627302"/>
            <a:ext cx="534011" cy="170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itle 1">
            <a:extLst>
              <a:ext uri="{FF2B5EF4-FFF2-40B4-BE49-F238E27FC236}">
                <a16:creationId xmlns:a16="http://schemas.microsoft.com/office/drawing/2014/main" id="{02D06589-82F6-49EB-AC0C-A2E07CAE4FE4}"/>
              </a:ext>
            </a:extLst>
          </p:cNvPr>
          <p:cNvSpPr txBox="1">
            <a:spLocks/>
          </p:cNvSpPr>
          <p:nvPr/>
        </p:nvSpPr>
        <p:spPr>
          <a:xfrm>
            <a:off x="431801" y="1389016"/>
            <a:ext cx="8353424" cy="338554"/>
          </a:xfrm>
          <a:prstGeom prst="rect">
            <a:avLst/>
          </a:prstGeom>
        </p:spPr>
        <p:txBody>
          <a:bodyPr wrap="square" lIns="0" rIns="0">
            <a:sp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GB" altLang="en-US" sz="1600" dirty="0">
                <a:latin typeface="Open Sans" panose="020B0606030504020204" pitchFamily="34" charset="0"/>
                <a:ea typeface="Open Sans" panose="020B0606030504020204" pitchFamily="34" charset="0"/>
                <a:cs typeface="Open Sans" panose="020B0606030504020204" pitchFamily="34" charset="0"/>
              </a:rPr>
              <a:t>A cell that transports oxygen.</a:t>
            </a:r>
          </a:p>
        </p:txBody>
      </p:sp>
      <p:pic>
        <p:nvPicPr>
          <p:cNvPr id="12" name="Picture 11">
            <a:extLst>
              <a:ext uri="{FF2B5EF4-FFF2-40B4-BE49-F238E27FC236}">
                <a16:creationId xmlns:a16="http://schemas.microsoft.com/office/drawing/2014/main" id="{AFA2192A-9AD7-43CB-A7E0-8D226D96878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919827" y="2014330"/>
            <a:ext cx="1128718" cy="1142354"/>
          </a:xfrm>
          <a:prstGeom prst="rect">
            <a:avLst/>
          </a:prstGeom>
        </p:spPr>
      </p:pic>
      <p:pic>
        <p:nvPicPr>
          <p:cNvPr id="13" name="Picture 12">
            <a:extLst>
              <a:ext uri="{FF2B5EF4-FFF2-40B4-BE49-F238E27FC236}">
                <a16:creationId xmlns:a16="http://schemas.microsoft.com/office/drawing/2014/main" id="{12B6694D-19A4-4E96-BA13-F6E72807722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800000">
            <a:off x="3613654" y="4457091"/>
            <a:ext cx="1989718" cy="325151"/>
          </a:xfrm>
          <a:prstGeom prst="rect">
            <a:avLst/>
          </a:prstGeom>
        </p:spPr>
      </p:pic>
      <p:pic>
        <p:nvPicPr>
          <p:cNvPr id="14" name="Picture 13">
            <a:extLst>
              <a:ext uri="{FF2B5EF4-FFF2-40B4-BE49-F238E27FC236}">
                <a16:creationId xmlns:a16="http://schemas.microsoft.com/office/drawing/2014/main" id="{170DEE29-418B-4D3C-97B0-977FD12FC35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13387" y="4171299"/>
            <a:ext cx="1868844" cy="1082535"/>
          </a:xfrm>
          <a:prstGeom prst="rect">
            <a:avLst/>
          </a:prstGeom>
        </p:spPr>
      </p:pic>
      <p:pic>
        <p:nvPicPr>
          <p:cNvPr id="15" name="Picture 14">
            <a:extLst>
              <a:ext uri="{FF2B5EF4-FFF2-40B4-BE49-F238E27FC236}">
                <a16:creationId xmlns:a16="http://schemas.microsoft.com/office/drawing/2014/main" id="{4099634F-F756-4574-88CA-6D11FC1E5222}"/>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67817" y="1923515"/>
            <a:ext cx="924290" cy="1323984"/>
          </a:xfrm>
          <a:prstGeom prst="rect">
            <a:avLst/>
          </a:prstGeom>
        </p:spPr>
      </p:pic>
      <p:pic>
        <p:nvPicPr>
          <p:cNvPr id="16" name="Picture 15">
            <a:extLst>
              <a:ext uri="{FF2B5EF4-FFF2-40B4-BE49-F238E27FC236}">
                <a16:creationId xmlns:a16="http://schemas.microsoft.com/office/drawing/2014/main" id="{185EEAAA-C8C6-408B-BE43-C3F932AA3D5D}"/>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996008" y="1825266"/>
            <a:ext cx="1014268" cy="1442118"/>
          </a:xfrm>
          <a:prstGeom prst="rect">
            <a:avLst/>
          </a:prstGeom>
        </p:spPr>
      </p:pic>
      <p:pic>
        <p:nvPicPr>
          <p:cNvPr id="17" name="Picture 16">
            <a:extLst>
              <a:ext uri="{FF2B5EF4-FFF2-40B4-BE49-F238E27FC236}">
                <a16:creationId xmlns:a16="http://schemas.microsoft.com/office/drawing/2014/main" id="{BB950AA4-69DA-495F-847D-6A973EB2615D}"/>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010276" y="4123213"/>
            <a:ext cx="2222778" cy="992908"/>
          </a:xfrm>
          <a:prstGeom prst="rect">
            <a:avLst/>
          </a:prstGeom>
        </p:spPr>
      </p:pic>
      <p:pic>
        <p:nvPicPr>
          <p:cNvPr id="18" name="Picture 17">
            <a:extLst>
              <a:ext uri="{FF2B5EF4-FFF2-40B4-BE49-F238E27FC236}">
                <a16:creationId xmlns:a16="http://schemas.microsoft.com/office/drawing/2014/main" id="{8AF57FF3-2E10-4999-9A5E-A943EFA42056}"/>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578986" y="1881172"/>
            <a:ext cx="1986173" cy="1404454"/>
          </a:xfrm>
          <a:prstGeom prst="rect">
            <a:avLst/>
          </a:prstGeom>
        </p:spPr>
      </p:pic>
    </p:spTree>
    <p:extLst>
      <p:ext uri="{BB962C8B-B14F-4D97-AF65-F5344CB8AC3E}">
        <p14:creationId xmlns:p14="http://schemas.microsoft.com/office/powerpoint/2010/main" val="10630047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2" name="Title 1">
            <a:extLst>
              <a:ext uri="{FF2B5EF4-FFF2-40B4-BE49-F238E27FC236}">
                <a16:creationId xmlns:a16="http://schemas.microsoft.com/office/drawing/2014/main" id="{C12347F8-FAE4-4DAF-8257-07D9481DD4F7}"/>
              </a:ext>
            </a:extLst>
          </p:cNvPr>
          <p:cNvSpPr txBox="1">
            <a:spLocks/>
          </p:cNvSpPr>
          <p:nvPr/>
        </p:nvSpPr>
        <p:spPr bwMode="auto">
          <a:xfrm>
            <a:off x="0" y="658349"/>
            <a:ext cx="9144000" cy="62071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anose="020F0502020204030204" pitchFamily="34" charset="0"/>
              </a:defRPr>
            </a:lvl2pPr>
            <a:lvl3pPr algn="ctr" rtl="0" eaLnBrk="1" fontAlgn="base" hangingPunct="1">
              <a:spcBef>
                <a:spcPct val="0"/>
              </a:spcBef>
              <a:spcAft>
                <a:spcPct val="0"/>
              </a:spcAft>
              <a:defRPr sz="4400">
                <a:solidFill>
                  <a:schemeClr val="tx1"/>
                </a:solidFill>
                <a:latin typeface="Calibri" panose="020F0502020204030204" pitchFamily="34" charset="0"/>
              </a:defRPr>
            </a:lvl3pPr>
            <a:lvl4pPr algn="ctr" rtl="0" eaLnBrk="1" fontAlgn="base" hangingPunct="1">
              <a:spcBef>
                <a:spcPct val="0"/>
              </a:spcBef>
              <a:spcAft>
                <a:spcPct val="0"/>
              </a:spcAft>
              <a:defRPr sz="4400">
                <a:solidFill>
                  <a:schemeClr val="tx1"/>
                </a:solidFill>
                <a:latin typeface="Calibri" panose="020F0502020204030204" pitchFamily="34" charset="0"/>
              </a:defRPr>
            </a:lvl4pPr>
            <a:lvl5pPr algn="ctr" rtl="0" eaLnBrk="1" fontAlgn="base" hangingPunct="1">
              <a:spcBef>
                <a:spcPct val="0"/>
              </a:spcBef>
              <a:spcAft>
                <a:spcPct val="0"/>
              </a:spcAft>
              <a:defRPr sz="4400">
                <a:solidFill>
                  <a:schemeClr val="tx1"/>
                </a:solidFill>
                <a:latin typeface="Calibri" panose="020F0502020204030204" pitchFamily="34" charset="0"/>
              </a:defRPr>
            </a:lvl5pPr>
            <a:lvl6pPr marL="457200" algn="ctr" rtl="0" eaLnBrk="1" fontAlgn="base" hangingPunct="1">
              <a:spcBef>
                <a:spcPct val="0"/>
              </a:spcBef>
              <a:spcAft>
                <a:spcPct val="0"/>
              </a:spcAft>
              <a:defRPr sz="4400">
                <a:solidFill>
                  <a:schemeClr val="tx1"/>
                </a:solidFill>
                <a:latin typeface="Calibri" panose="020F0502020204030204" pitchFamily="34" charset="0"/>
              </a:defRPr>
            </a:lvl6pPr>
            <a:lvl7pPr marL="914400" algn="ctr" rtl="0" eaLnBrk="1" fontAlgn="base" hangingPunct="1">
              <a:spcBef>
                <a:spcPct val="0"/>
              </a:spcBef>
              <a:spcAft>
                <a:spcPct val="0"/>
              </a:spcAft>
              <a:defRPr sz="4400">
                <a:solidFill>
                  <a:schemeClr val="tx1"/>
                </a:solidFill>
                <a:latin typeface="Calibri" panose="020F0502020204030204" pitchFamily="34" charset="0"/>
              </a:defRPr>
            </a:lvl7pPr>
            <a:lvl8pPr marL="1371600" algn="ctr" rtl="0" eaLnBrk="1" fontAlgn="base" hangingPunct="1">
              <a:spcBef>
                <a:spcPct val="0"/>
              </a:spcBef>
              <a:spcAft>
                <a:spcPct val="0"/>
              </a:spcAft>
              <a:defRPr sz="4400">
                <a:solidFill>
                  <a:schemeClr val="tx1"/>
                </a:solidFill>
                <a:latin typeface="Calibri" panose="020F0502020204030204" pitchFamily="34" charset="0"/>
              </a:defRPr>
            </a:lvl8pPr>
            <a:lvl9pPr marL="1828800" algn="ctr" rtl="0" eaLnBrk="1" fontAlgn="base" hangingPunct="1">
              <a:spcBef>
                <a:spcPct val="0"/>
              </a:spcBef>
              <a:spcAft>
                <a:spcPct val="0"/>
              </a:spcAft>
              <a:defRPr sz="4400">
                <a:solidFill>
                  <a:schemeClr val="tx1"/>
                </a:solidFill>
                <a:latin typeface="Calibri" panose="020F0502020204030204" pitchFamily="34" charset="0"/>
              </a:defRPr>
            </a:lvl9pPr>
          </a:lstStyle>
          <a:p>
            <a:r>
              <a:rPr lang="en-GB" sz="3200" b="1" dirty="0">
                <a:solidFill>
                  <a:srgbClr val="009385"/>
                </a:solidFill>
                <a:latin typeface="Open Sans" panose="020B0606030504020204" pitchFamily="34" charset="0"/>
                <a:ea typeface="Open Sans" panose="020B0606030504020204" pitchFamily="34" charset="0"/>
                <a:cs typeface="Open Sans" panose="020B0606030504020204" pitchFamily="34" charset="0"/>
              </a:rPr>
              <a:t>Cell Parts</a:t>
            </a:r>
            <a:endParaRPr lang="en-GB" altLang="en-US" sz="3200" b="1" dirty="0">
              <a:solidFill>
                <a:srgbClr val="87CEDA"/>
              </a:solidFill>
              <a:latin typeface="Open Sans" panose="020B0606030504020204" pitchFamily="34" charset="0"/>
              <a:ea typeface="Open Sans" panose="020B0606030504020204" pitchFamily="34" charset="0"/>
              <a:cs typeface="Open Sans" panose="020B0606030504020204" pitchFamily="34" charset="0"/>
            </a:endParaRPr>
          </a:p>
        </p:txBody>
      </p:sp>
      <p:sp>
        <p:nvSpPr>
          <p:cNvPr id="5" name="Rectangle 4">
            <a:hlinkClick r:id="rId3"/>
            <a:extLst>
              <a:ext uri="{FF2B5EF4-FFF2-40B4-BE49-F238E27FC236}">
                <a16:creationId xmlns:a16="http://schemas.microsoft.com/office/drawing/2014/main" id="{03B13BC8-FB9D-4DA6-99F1-6E2B3FDA1281}"/>
              </a:ext>
            </a:extLst>
          </p:cNvPr>
          <p:cNvSpPr/>
          <p:nvPr/>
        </p:nvSpPr>
        <p:spPr>
          <a:xfrm>
            <a:off x="8565159" y="6627302"/>
            <a:ext cx="534011" cy="170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itle 1">
            <a:extLst>
              <a:ext uri="{FF2B5EF4-FFF2-40B4-BE49-F238E27FC236}">
                <a16:creationId xmlns:a16="http://schemas.microsoft.com/office/drawing/2014/main" id="{02D06589-82F6-49EB-AC0C-A2E07CAE4FE4}"/>
              </a:ext>
            </a:extLst>
          </p:cNvPr>
          <p:cNvSpPr txBox="1">
            <a:spLocks/>
          </p:cNvSpPr>
          <p:nvPr/>
        </p:nvSpPr>
        <p:spPr>
          <a:xfrm>
            <a:off x="431801" y="1349827"/>
            <a:ext cx="3835400" cy="1323439"/>
          </a:xfrm>
          <a:prstGeom prst="rect">
            <a:avLst/>
          </a:prstGeom>
        </p:spPr>
        <p:txBody>
          <a:bodyPr wrap="square" lIns="0" rIns="0">
            <a:sp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GB" altLang="en-US" sz="1600" dirty="0">
                <a:latin typeface="Open Sans" panose="020B0606030504020204" pitchFamily="34" charset="0"/>
                <a:ea typeface="Open Sans" panose="020B0606030504020204" pitchFamily="34" charset="0"/>
                <a:cs typeface="Open Sans" panose="020B0606030504020204" pitchFamily="34" charset="0"/>
              </a:rPr>
              <a:t>There is only one of me in the cell.</a:t>
            </a:r>
          </a:p>
          <a:p>
            <a:pPr algn="l"/>
            <a:endParaRPr lang="en-GB" altLang="en-US" sz="1600" dirty="0">
              <a:latin typeface="Open Sans" panose="020B0606030504020204" pitchFamily="34" charset="0"/>
              <a:ea typeface="Open Sans" panose="020B0606030504020204" pitchFamily="34" charset="0"/>
              <a:cs typeface="Open Sans" panose="020B0606030504020204" pitchFamily="34" charset="0"/>
            </a:endParaRPr>
          </a:p>
          <a:p>
            <a:pPr algn="l"/>
            <a:r>
              <a:rPr lang="en-GB" altLang="en-US" sz="1600" dirty="0">
                <a:latin typeface="Open Sans" panose="020B0606030504020204" pitchFamily="34" charset="0"/>
                <a:ea typeface="Open Sans" panose="020B0606030504020204" pitchFamily="34" charset="0"/>
                <a:cs typeface="Open Sans" panose="020B0606030504020204" pitchFamily="34" charset="0"/>
              </a:rPr>
              <a:t>I contain genetic information.</a:t>
            </a:r>
          </a:p>
          <a:p>
            <a:pPr algn="l"/>
            <a:endParaRPr lang="en-GB" altLang="en-US" sz="1600" dirty="0">
              <a:latin typeface="Open Sans" panose="020B0606030504020204" pitchFamily="34" charset="0"/>
              <a:ea typeface="Open Sans" panose="020B0606030504020204" pitchFamily="34" charset="0"/>
              <a:cs typeface="Open Sans" panose="020B0606030504020204" pitchFamily="34" charset="0"/>
            </a:endParaRPr>
          </a:p>
          <a:p>
            <a:pPr algn="l"/>
            <a:r>
              <a:rPr lang="en-GB" altLang="en-US" sz="1600" dirty="0">
                <a:latin typeface="Open Sans" panose="020B0606030504020204" pitchFamily="34" charset="0"/>
                <a:ea typeface="Open Sans" panose="020B0606030504020204" pitchFamily="34" charset="0"/>
                <a:cs typeface="Open Sans" panose="020B0606030504020204" pitchFamily="34" charset="0"/>
              </a:rPr>
              <a:t>What am I?</a:t>
            </a:r>
          </a:p>
        </p:txBody>
      </p:sp>
      <p:sp>
        <p:nvSpPr>
          <p:cNvPr id="8" name="Rectangle 7">
            <a:extLst>
              <a:ext uri="{FF2B5EF4-FFF2-40B4-BE49-F238E27FC236}">
                <a16:creationId xmlns:a16="http://schemas.microsoft.com/office/drawing/2014/main" id="{36905ECE-FA04-4A7E-A901-3C1E8ACFF4E8}"/>
              </a:ext>
            </a:extLst>
          </p:cNvPr>
          <p:cNvSpPr>
            <a:spLocks noChangeArrowheads="1"/>
          </p:cNvSpPr>
          <p:nvPr/>
        </p:nvSpPr>
        <p:spPr bwMode="auto">
          <a:xfrm>
            <a:off x="4585367" y="1388723"/>
            <a:ext cx="4199858" cy="1231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Twinkl Light" pitchFamily="2" charset="0"/>
              </a:defRPr>
            </a:lvl1pPr>
            <a:lvl2pPr marL="742950" indent="-285750">
              <a:defRPr>
                <a:solidFill>
                  <a:schemeClr val="tx1"/>
                </a:solidFill>
                <a:latin typeface="Twinkl Light" pitchFamily="2" charset="0"/>
              </a:defRPr>
            </a:lvl2pPr>
            <a:lvl3pPr marL="1143000" indent="-228600">
              <a:defRPr>
                <a:solidFill>
                  <a:schemeClr val="tx1"/>
                </a:solidFill>
                <a:latin typeface="Twinkl Light" pitchFamily="2" charset="0"/>
              </a:defRPr>
            </a:lvl3pPr>
            <a:lvl4pPr marL="1600200" indent="-228600">
              <a:defRPr>
                <a:solidFill>
                  <a:schemeClr val="tx1"/>
                </a:solidFill>
                <a:latin typeface="Twinkl Light" pitchFamily="2" charset="0"/>
              </a:defRPr>
            </a:lvl4pPr>
            <a:lvl5pPr marL="2057400" indent="-228600">
              <a:defRPr>
                <a:solidFill>
                  <a:schemeClr val="tx1"/>
                </a:solidFill>
                <a:latin typeface="Twinkl Light" pitchFamily="2" charset="0"/>
              </a:defRPr>
            </a:lvl5pPr>
            <a:lvl6pPr marL="2514600" indent="-228600" eaLnBrk="0" fontAlgn="base" hangingPunct="0">
              <a:spcBef>
                <a:spcPct val="0"/>
              </a:spcBef>
              <a:spcAft>
                <a:spcPct val="0"/>
              </a:spcAft>
              <a:defRPr>
                <a:solidFill>
                  <a:schemeClr val="tx1"/>
                </a:solidFill>
                <a:latin typeface="Twinkl Light" pitchFamily="2" charset="0"/>
              </a:defRPr>
            </a:lvl6pPr>
            <a:lvl7pPr marL="2971800" indent="-228600" eaLnBrk="0" fontAlgn="base" hangingPunct="0">
              <a:spcBef>
                <a:spcPct val="0"/>
              </a:spcBef>
              <a:spcAft>
                <a:spcPct val="0"/>
              </a:spcAft>
              <a:defRPr>
                <a:solidFill>
                  <a:schemeClr val="tx1"/>
                </a:solidFill>
                <a:latin typeface="Twinkl Light" pitchFamily="2" charset="0"/>
              </a:defRPr>
            </a:lvl7pPr>
            <a:lvl8pPr marL="3429000" indent="-228600" eaLnBrk="0" fontAlgn="base" hangingPunct="0">
              <a:spcBef>
                <a:spcPct val="0"/>
              </a:spcBef>
              <a:spcAft>
                <a:spcPct val="0"/>
              </a:spcAft>
              <a:defRPr>
                <a:solidFill>
                  <a:schemeClr val="tx1"/>
                </a:solidFill>
                <a:latin typeface="Twinkl Light" pitchFamily="2" charset="0"/>
              </a:defRPr>
            </a:lvl8pPr>
            <a:lvl9pPr marL="3886200" indent="-228600" eaLnBrk="0" fontAlgn="base" hangingPunct="0">
              <a:spcBef>
                <a:spcPct val="0"/>
              </a:spcBef>
              <a:spcAft>
                <a:spcPct val="0"/>
              </a:spcAft>
              <a:defRPr>
                <a:solidFill>
                  <a:schemeClr val="tx1"/>
                </a:solidFill>
                <a:latin typeface="Twinkl Light" pitchFamily="2" charset="0"/>
              </a:defRPr>
            </a:lvl9pPr>
          </a:lstStyle>
          <a:p>
            <a:pPr eaLnBrk="1" hangingPunct="1"/>
            <a:r>
              <a:rPr lang="en-GB" altLang="en-US" sz="1600" dirty="0">
                <a:latin typeface="Open Sans" panose="020B0606030504020204" pitchFamily="34" charset="0"/>
                <a:ea typeface="Open Sans" panose="020B0606030504020204" pitchFamily="34" charset="0"/>
                <a:cs typeface="Open Sans" panose="020B0606030504020204" pitchFamily="34" charset="0"/>
              </a:rPr>
              <a:t>I am found only in plant cells.</a:t>
            </a:r>
          </a:p>
          <a:p>
            <a:pPr eaLnBrk="1" hangingPunct="1"/>
            <a:endParaRPr lang="en-GB" altLang="en-US" sz="1600" dirty="0">
              <a:latin typeface="Open Sans" panose="020B0606030504020204" pitchFamily="34" charset="0"/>
              <a:ea typeface="Open Sans" panose="020B0606030504020204" pitchFamily="34" charset="0"/>
              <a:cs typeface="Open Sans" panose="020B0606030504020204" pitchFamily="34" charset="0"/>
            </a:endParaRPr>
          </a:p>
          <a:p>
            <a:pPr eaLnBrk="1" hangingPunct="1"/>
            <a:r>
              <a:rPr lang="en-GB" altLang="en-US" sz="1600" dirty="0">
                <a:latin typeface="Open Sans" panose="020B0606030504020204" pitchFamily="34" charset="0"/>
                <a:ea typeface="Open Sans" panose="020B0606030504020204" pitchFamily="34" charset="0"/>
                <a:cs typeface="Open Sans" panose="020B0606030504020204" pitchFamily="34" charset="0"/>
              </a:rPr>
              <a:t>I contain a pigment that absorbs sunlight.</a:t>
            </a:r>
          </a:p>
          <a:p>
            <a:pPr eaLnBrk="1" hangingPunct="1"/>
            <a:endParaRPr lang="en-GB" altLang="en-US" sz="1600" dirty="0">
              <a:latin typeface="Open Sans" panose="020B0606030504020204" pitchFamily="34" charset="0"/>
              <a:ea typeface="Open Sans" panose="020B0606030504020204" pitchFamily="34" charset="0"/>
              <a:cs typeface="Open Sans" panose="020B0606030504020204" pitchFamily="34" charset="0"/>
            </a:endParaRPr>
          </a:p>
          <a:p>
            <a:pPr eaLnBrk="1" hangingPunct="1"/>
            <a:r>
              <a:rPr lang="en-GB" altLang="en-US" sz="1600" dirty="0">
                <a:latin typeface="Open Sans" panose="020B0606030504020204" pitchFamily="34" charset="0"/>
                <a:ea typeface="Open Sans" panose="020B0606030504020204" pitchFamily="34" charset="0"/>
                <a:cs typeface="Open Sans" panose="020B0606030504020204" pitchFamily="34" charset="0"/>
              </a:rPr>
              <a:t>What am I?</a:t>
            </a:r>
          </a:p>
        </p:txBody>
      </p:sp>
      <p:sp>
        <p:nvSpPr>
          <p:cNvPr id="9" name="Rectangle 8">
            <a:extLst>
              <a:ext uri="{FF2B5EF4-FFF2-40B4-BE49-F238E27FC236}">
                <a16:creationId xmlns:a16="http://schemas.microsoft.com/office/drawing/2014/main" id="{A22A2A2F-1BCB-4B06-AB50-12F35030F6A9}"/>
              </a:ext>
            </a:extLst>
          </p:cNvPr>
          <p:cNvSpPr>
            <a:spLocks noChangeArrowheads="1"/>
          </p:cNvSpPr>
          <p:nvPr/>
        </p:nvSpPr>
        <p:spPr bwMode="auto">
          <a:xfrm>
            <a:off x="438405" y="4178761"/>
            <a:ext cx="3590925" cy="1231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Twinkl Light" pitchFamily="2" charset="0"/>
              </a:defRPr>
            </a:lvl1pPr>
            <a:lvl2pPr marL="742950" indent="-285750">
              <a:defRPr>
                <a:solidFill>
                  <a:schemeClr val="tx1"/>
                </a:solidFill>
                <a:latin typeface="Twinkl Light" pitchFamily="2" charset="0"/>
              </a:defRPr>
            </a:lvl2pPr>
            <a:lvl3pPr marL="1143000" indent="-228600">
              <a:defRPr>
                <a:solidFill>
                  <a:schemeClr val="tx1"/>
                </a:solidFill>
                <a:latin typeface="Twinkl Light" pitchFamily="2" charset="0"/>
              </a:defRPr>
            </a:lvl3pPr>
            <a:lvl4pPr marL="1600200" indent="-228600">
              <a:defRPr>
                <a:solidFill>
                  <a:schemeClr val="tx1"/>
                </a:solidFill>
                <a:latin typeface="Twinkl Light" pitchFamily="2" charset="0"/>
              </a:defRPr>
            </a:lvl4pPr>
            <a:lvl5pPr marL="2057400" indent="-228600">
              <a:defRPr>
                <a:solidFill>
                  <a:schemeClr val="tx1"/>
                </a:solidFill>
                <a:latin typeface="Twinkl Light" pitchFamily="2" charset="0"/>
              </a:defRPr>
            </a:lvl5pPr>
            <a:lvl6pPr marL="2514600" indent="-228600" eaLnBrk="0" fontAlgn="base" hangingPunct="0">
              <a:spcBef>
                <a:spcPct val="0"/>
              </a:spcBef>
              <a:spcAft>
                <a:spcPct val="0"/>
              </a:spcAft>
              <a:defRPr>
                <a:solidFill>
                  <a:schemeClr val="tx1"/>
                </a:solidFill>
                <a:latin typeface="Twinkl Light" pitchFamily="2" charset="0"/>
              </a:defRPr>
            </a:lvl6pPr>
            <a:lvl7pPr marL="2971800" indent="-228600" eaLnBrk="0" fontAlgn="base" hangingPunct="0">
              <a:spcBef>
                <a:spcPct val="0"/>
              </a:spcBef>
              <a:spcAft>
                <a:spcPct val="0"/>
              </a:spcAft>
              <a:defRPr>
                <a:solidFill>
                  <a:schemeClr val="tx1"/>
                </a:solidFill>
                <a:latin typeface="Twinkl Light" pitchFamily="2" charset="0"/>
              </a:defRPr>
            </a:lvl7pPr>
            <a:lvl8pPr marL="3429000" indent="-228600" eaLnBrk="0" fontAlgn="base" hangingPunct="0">
              <a:spcBef>
                <a:spcPct val="0"/>
              </a:spcBef>
              <a:spcAft>
                <a:spcPct val="0"/>
              </a:spcAft>
              <a:defRPr>
                <a:solidFill>
                  <a:schemeClr val="tx1"/>
                </a:solidFill>
                <a:latin typeface="Twinkl Light" pitchFamily="2" charset="0"/>
              </a:defRPr>
            </a:lvl8pPr>
            <a:lvl9pPr marL="3886200" indent="-228600" eaLnBrk="0" fontAlgn="base" hangingPunct="0">
              <a:spcBef>
                <a:spcPct val="0"/>
              </a:spcBef>
              <a:spcAft>
                <a:spcPct val="0"/>
              </a:spcAft>
              <a:defRPr>
                <a:solidFill>
                  <a:schemeClr val="tx1"/>
                </a:solidFill>
                <a:latin typeface="Twinkl Light" pitchFamily="2" charset="0"/>
              </a:defRPr>
            </a:lvl9pPr>
          </a:lstStyle>
          <a:p>
            <a:pPr eaLnBrk="1" hangingPunct="1"/>
            <a:r>
              <a:rPr lang="en-GB" altLang="en-US" sz="1600" dirty="0">
                <a:latin typeface="Open Sans" panose="020B0606030504020204" pitchFamily="34" charset="0"/>
                <a:ea typeface="Open Sans" panose="020B0606030504020204" pitchFamily="34" charset="0"/>
                <a:cs typeface="Open Sans" panose="020B0606030504020204" pitchFamily="34" charset="0"/>
              </a:rPr>
              <a:t>There are usually lots of me in a cell.</a:t>
            </a:r>
          </a:p>
          <a:p>
            <a:pPr eaLnBrk="1" hangingPunct="1"/>
            <a:endParaRPr lang="en-GB" altLang="en-US" sz="1600" dirty="0">
              <a:latin typeface="Open Sans" panose="020B0606030504020204" pitchFamily="34" charset="0"/>
              <a:ea typeface="Open Sans" panose="020B0606030504020204" pitchFamily="34" charset="0"/>
              <a:cs typeface="Open Sans" panose="020B0606030504020204" pitchFamily="34" charset="0"/>
            </a:endParaRPr>
          </a:p>
          <a:p>
            <a:pPr eaLnBrk="1" hangingPunct="1"/>
            <a:r>
              <a:rPr lang="en-GB" altLang="en-US" sz="1600" dirty="0">
                <a:latin typeface="Open Sans" panose="020B0606030504020204" pitchFamily="34" charset="0"/>
                <a:ea typeface="Open Sans" panose="020B0606030504020204" pitchFamily="34" charset="0"/>
                <a:cs typeface="Open Sans" panose="020B0606030504020204" pitchFamily="34" charset="0"/>
              </a:rPr>
              <a:t>I help to provide the cell with energy.</a:t>
            </a:r>
          </a:p>
          <a:p>
            <a:pPr eaLnBrk="1" hangingPunct="1"/>
            <a:endParaRPr lang="en-GB" altLang="en-US" sz="1600" dirty="0">
              <a:latin typeface="Open Sans" panose="020B0606030504020204" pitchFamily="34" charset="0"/>
              <a:ea typeface="Open Sans" panose="020B0606030504020204" pitchFamily="34" charset="0"/>
              <a:cs typeface="Open Sans" panose="020B0606030504020204" pitchFamily="34" charset="0"/>
            </a:endParaRPr>
          </a:p>
          <a:p>
            <a:pPr eaLnBrk="1" hangingPunct="1"/>
            <a:r>
              <a:rPr lang="en-GB" altLang="en-US" sz="1600" dirty="0">
                <a:latin typeface="Open Sans" panose="020B0606030504020204" pitchFamily="34" charset="0"/>
                <a:ea typeface="Open Sans" panose="020B0606030504020204" pitchFamily="34" charset="0"/>
                <a:cs typeface="Open Sans" panose="020B0606030504020204" pitchFamily="34" charset="0"/>
              </a:rPr>
              <a:t>What am I?</a:t>
            </a:r>
          </a:p>
        </p:txBody>
      </p:sp>
      <p:sp>
        <p:nvSpPr>
          <p:cNvPr id="10" name="Rectangle 9">
            <a:extLst>
              <a:ext uri="{FF2B5EF4-FFF2-40B4-BE49-F238E27FC236}">
                <a16:creationId xmlns:a16="http://schemas.microsoft.com/office/drawing/2014/main" id="{BA882468-CC66-48CB-A8E2-F602637D1507}"/>
              </a:ext>
            </a:extLst>
          </p:cNvPr>
          <p:cNvSpPr>
            <a:spLocks noChangeArrowheads="1"/>
          </p:cNvSpPr>
          <p:nvPr/>
        </p:nvSpPr>
        <p:spPr bwMode="auto">
          <a:xfrm>
            <a:off x="4585366" y="4178761"/>
            <a:ext cx="4199859" cy="1231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Twinkl Light" pitchFamily="2" charset="0"/>
              </a:defRPr>
            </a:lvl1pPr>
            <a:lvl2pPr marL="742950" indent="-285750">
              <a:defRPr>
                <a:solidFill>
                  <a:schemeClr val="tx1"/>
                </a:solidFill>
                <a:latin typeface="Twinkl Light" pitchFamily="2" charset="0"/>
              </a:defRPr>
            </a:lvl2pPr>
            <a:lvl3pPr marL="1143000" indent="-228600">
              <a:defRPr>
                <a:solidFill>
                  <a:schemeClr val="tx1"/>
                </a:solidFill>
                <a:latin typeface="Twinkl Light" pitchFamily="2" charset="0"/>
              </a:defRPr>
            </a:lvl3pPr>
            <a:lvl4pPr marL="1600200" indent="-228600">
              <a:defRPr>
                <a:solidFill>
                  <a:schemeClr val="tx1"/>
                </a:solidFill>
                <a:latin typeface="Twinkl Light" pitchFamily="2" charset="0"/>
              </a:defRPr>
            </a:lvl4pPr>
            <a:lvl5pPr marL="2057400" indent="-228600">
              <a:defRPr>
                <a:solidFill>
                  <a:schemeClr val="tx1"/>
                </a:solidFill>
                <a:latin typeface="Twinkl Light" pitchFamily="2" charset="0"/>
              </a:defRPr>
            </a:lvl5pPr>
            <a:lvl6pPr marL="2514600" indent="-228600" eaLnBrk="0" fontAlgn="base" hangingPunct="0">
              <a:spcBef>
                <a:spcPct val="0"/>
              </a:spcBef>
              <a:spcAft>
                <a:spcPct val="0"/>
              </a:spcAft>
              <a:defRPr>
                <a:solidFill>
                  <a:schemeClr val="tx1"/>
                </a:solidFill>
                <a:latin typeface="Twinkl Light" pitchFamily="2" charset="0"/>
              </a:defRPr>
            </a:lvl6pPr>
            <a:lvl7pPr marL="2971800" indent="-228600" eaLnBrk="0" fontAlgn="base" hangingPunct="0">
              <a:spcBef>
                <a:spcPct val="0"/>
              </a:spcBef>
              <a:spcAft>
                <a:spcPct val="0"/>
              </a:spcAft>
              <a:defRPr>
                <a:solidFill>
                  <a:schemeClr val="tx1"/>
                </a:solidFill>
                <a:latin typeface="Twinkl Light" pitchFamily="2" charset="0"/>
              </a:defRPr>
            </a:lvl7pPr>
            <a:lvl8pPr marL="3429000" indent="-228600" eaLnBrk="0" fontAlgn="base" hangingPunct="0">
              <a:spcBef>
                <a:spcPct val="0"/>
              </a:spcBef>
              <a:spcAft>
                <a:spcPct val="0"/>
              </a:spcAft>
              <a:defRPr>
                <a:solidFill>
                  <a:schemeClr val="tx1"/>
                </a:solidFill>
                <a:latin typeface="Twinkl Light" pitchFamily="2" charset="0"/>
              </a:defRPr>
            </a:lvl8pPr>
            <a:lvl9pPr marL="3886200" indent="-228600" eaLnBrk="0" fontAlgn="base" hangingPunct="0">
              <a:spcBef>
                <a:spcPct val="0"/>
              </a:spcBef>
              <a:spcAft>
                <a:spcPct val="0"/>
              </a:spcAft>
              <a:defRPr>
                <a:solidFill>
                  <a:schemeClr val="tx1"/>
                </a:solidFill>
                <a:latin typeface="Twinkl Light" pitchFamily="2" charset="0"/>
              </a:defRPr>
            </a:lvl9pPr>
          </a:lstStyle>
          <a:p>
            <a:pPr eaLnBrk="1" hangingPunct="1"/>
            <a:r>
              <a:rPr lang="en-GB" altLang="en-US" sz="1600" dirty="0">
                <a:latin typeface="Open Sans" panose="020B0606030504020204" pitchFamily="34" charset="0"/>
                <a:ea typeface="Open Sans" panose="020B0606030504020204" pitchFamily="34" charset="0"/>
                <a:cs typeface="Open Sans" panose="020B0606030504020204" pitchFamily="34" charset="0"/>
              </a:rPr>
              <a:t>I am a jelly-like substance.</a:t>
            </a:r>
          </a:p>
          <a:p>
            <a:pPr eaLnBrk="1" hangingPunct="1"/>
            <a:endParaRPr lang="en-GB" altLang="en-US" sz="1600" dirty="0">
              <a:latin typeface="Open Sans" panose="020B0606030504020204" pitchFamily="34" charset="0"/>
              <a:ea typeface="Open Sans" panose="020B0606030504020204" pitchFamily="34" charset="0"/>
              <a:cs typeface="Open Sans" panose="020B0606030504020204" pitchFamily="34" charset="0"/>
            </a:endParaRPr>
          </a:p>
          <a:p>
            <a:pPr eaLnBrk="1" hangingPunct="1"/>
            <a:r>
              <a:rPr lang="en-GB" altLang="en-US" sz="1600" dirty="0">
                <a:latin typeface="Open Sans" panose="020B0606030504020204" pitchFamily="34" charset="0"/>
                <a:ea typeface="Open Sans" panose="020B0606030504020204" pitchFamily="34" charset="0"/>
                <a:cs typeface="Open Sans" panose="020B0606030504020204" pitchFamily="34" charset="0"/>
              </a:rPr>
              <a:t>I am where chemical reactions happen.</a:t>
            </a:r>
          </a:p>
          <a:p>
            <a:pPr eaLnBrk="1" hangingPunct="1"/>
            <a:endParaRPr lang="en-GB" altLang="en-US" sz="1600" dirty="0">
              <a:latin typeface="Open Sans" panose="020B0606030504020204" pitchFamily="34" charset="0"/>
              <a:ea typeface="Open Sans" panose="020B0606030504020204" pitchFamily="34" charset="0"/>
              <a:cs typeface="Open Sans" panose="020B0606030504020204" pitchFamily="34" charset="0"/>
            </a:endParaRPr>
          </a:p>
          <a:p>
            <a:pPr eaLnBrk="1" hangingPunct="1"/>
            <a:r>
              <a:rPr lang="en-GB" altLang="en-US" sz="1600" dirty="0">
                <a:latin typeface="Open Sans" panose="020B0606030504020204" pitchFamily="34" charset="0"/>
                <a:ea typeface="Open Sans" panose="020B0606030504020204" pitchFamily="34" charset="0"/>
                <a:cs typeface="Open Sans" panose="020B0606030504020204" pitchFamily="34" charset="0"/>
              </a:rPr>
              <a:t>What am I?</a:t>
            </a:r>
          </a:p>
        </p:txBody>
      </p:sp>
      <p:grpSp>
        <p:nvGrpSpPr>
          <p:cNvPr id="24" name="Group 23">
            <a:extLst>
              <a:ext uri="{FF2B5EF4-FFF2-40B4-BE49-F238E27FC236}">
                <a16:creationId xmlns:a16="http://schemas.microsoft.com/office/drawing/2014/main" id="{80251F1D-0107-4E93-9CC0-E08C7E5487D0}"/>
              </a:ext>
            </a:extLst>
          </p:cNvPr>
          <p:cNvGrpSpPr/>
          <p:nvPr/>
        </p:nvGrpSpPr>
        <p:grpSpPr>
          <a:xfrm>
            <a:off x="1284261" y="4059127"/>
            <a:ext cx="2130480" cy="2345725"/>
            <a:chOff x="1284261" y="4059127"/>
            <a:chExt cx="2130480" cy="2345725"/>
          </a:xfrm>
        </p:grpSpPr>
        <p:sp>
          <p:nvSpPr>
            <p:cNvPr id="13" name="TextBox 12">
              <a:extLst>
                <a:ext uri="{FF2B5EF4-FFF2-40B4-BE49-F238E27FC236}">
                  <a16:creationId xmlns:a16="http://schemas.microsoft.com/office/drawing/2014/main" id="{E65965B6-6322-4137-9F67-5CC0A55DCF3F}"/>
                </a:ext>
              </a:extLst>
            </p:cNvPr>
            <p:cNvSpPr txBox="1">
              <a:spLocks noChangeArrowheads="1"/>
            </p:cNvSpPr>
            <p:nvPr/>
          </p:nvSpPr>
          <p:spPr bwMode="auto">
            <a:xfrm>
              <a:off x="1570832" y="6066298"/>
              <a:ext cx="155733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winkl Light" pitchFamily="2" charset="0"/>
                </a:defRPr>
              </a:lvl1pPr>
              <a:lvl2pPr marL="742950" indent="-285750">
                <a:defRPr>
                  <a:solidFill>
                    <a:schemeClr val="tx1"/>
                  </a:solidFill>
                  <a:latin typeface="Twinkl Light" pitchFamily="2" charset="0"/>
                </a:defRPr>
              </a:lvl2pPr>
              <a:lvl3pPr marL="1143000" indent="-228600">
                <a:defRPr>
                  <a:solidFill>
                    <a:schemeClr val="tx1"/>
                  </a:solidFill>
                  <a:latin typeface="Twinkl Light" pitchFamily="2" charset="0"/>
                </a:defRPr>
              </a:lvl3pPr>
              <a:lvl4pPr marL="1600200" indent="-228600">
                <a:defRPr>
                  <a:solidFill>
                    <a:schemeClr val="tx1"/>
                  </a:solidFill>
                  <a:latin typeface="Twinkl Light" pitchFamily="2" charset="0"/>
                </a:defRPr>
              </a:lvl4pPr>
              <a:lvl5pPr marL="2057400" indent="-228600">
                <a:defRPr>
                  <a:solidFill>
                    <a:schemeClr val="tx1"/>
                  </a:solidFill>
                  <a:latin typeface="Twinkl Light" pitchFamily="2" charset="0"/>
                </a:defRPr>
              </a:lvl5pPr>
              <a:lvl6pPr marL="2514600" indent="-228600" eaLnBrk="0" fontAlgn="base" hangingPunct="0">
                <a:spcBef>
                  <a:spcPct val="0"/>
                </a:spcBef>
                <a:spcAft>
                  <a:spcPct val="0"/>
                </a:spcAft>
                <a:defRPr>
                  <a:solidFill>
                    <a:schemeClr val="tx1"/>
                  </a:solidFill>
                  <a:latin typeface="Twinkl Light" pitchFamily="2" charset="0"/>
                </a:defRPr>
              </a:lvl6pPr>
              <a:lvl7pPr marL="2971800" indent="-228600" eaLnBrk="0" fontAlgn="base" hangingPunct="0">
                <a:spcBef>
                  <a:spcPct val="0"/>
                </a:spcBef>
                <a:spcAft>
                  <a:spcPct val="0"/>
                </a:spcAft>
                <a:defRPr>
                  <a:solidFill>
                    <a:schemeClr val="tx1"/>
                  </a:solidFill>
                  <a:latin typeface="Twinkl Light" pitchFamily="2" charset="0"/>
                </a:defRPr>
              </a:lvl7pPr>
              <a:lvl8pPr marL="3429000" indent="-228600" eaLnBrk="0" fontAlgn="base" hangingPunct="0">
                <a:spcBef>
                  <a:spcPct val="0"/>
                </a:spcBef>
                <a:spcAft>
                  <a:spcPct val="0"/>
                </a:spcAft>
                <a:defRPr>
                  <a:solidFill>
                    <a:schemeClr val="tx1"/>
                  </a:solidFill>
                  <a:latin typeface="Twinkl Light" pitchFamily="2" charset="0"/>
                </a:defRPr>
              </a:lvl8pPr>
              <a:lvl9pPr marL="3886200" indent="-228600" eaLnBrk="0" fontAlgn="base" hangingPunct="0">
                <a:spcBef>
                  <a:spcPct val="0"/>
                </a:spcBef>
                <a:spcAft>
                  <a:spcPct val="0"/>
                </a:spcAft>
                <a:defRPr>
                  <a:solidFill>
                    <a:schemeClr val="tx1"/>
                  </a:solidFill>
                  <a:latin typeface="Twinkl Light" pitchFamily="2" charset="0"/>
                </a:defRPr>
              </a:lvl9pPr>
            </a:lstStyle>
            <a:p>
              <a:pPr eaLnBrk="1" hangingPunct="1"/>
              <a:r>
                <a:rPr lang="en-GB" altLang="en-US" sz="1600" dirty="0">
                  <a:latin typeface="Open Sans" panose="020B0606030504020204" pitchFamily="34" charset="0"/>
                  <a:ea typeface="Open Sans" panose="020B0606030504020204" pitchFamily="34" charset="0"/>
                  <a:cs typeface="Open Sans" panose="020B0606030504020204" pitchFamily="34" charset="0"/>
                </a:rPr>
                <a:t>mitochondria</a:t>
              </a:r>
            </a:p>
          </p:txBody>
        </p:sp>
        <p:pic>
          <p:nvPicPr>
            <p:cNvPr id="3" name="Picture 2">
              <a:extLst>
                <a:ext uri="{FF2B5EF4-FFF2-40B4-BE49-F238E27FC236}">
                  <a16:creationId xmlns:a16="http://schemas.microsoft.com/office/drawing/2014/main" id="{3B61279B-D84B-4085-B949-D64F54C0396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84261" y="4059127"/>
              <a:ext cx="2130480" cy="1678956"/>
            </a:xfrm>
            <a:prstGeom prst="rect">
              <a:avLst/>
            </a:prstGeom>
          </p:spPr>
        </p:pic>
      </p:grpSp>
      <p:grpSp>
        <p:nvGrpSpPr>
          <p:cNvPr id="20" name="Group 19">
            <a:extLst>
              <a:ext uri="{FF2B5EF4-FFF2-40B4-BE49-F238E27FC236}">
                <a16:creationId xmlns:a16="http://schemas.microsoft.com/office/drawing/2014/main" id="{C46AB465-7DA4-4F94-9ADA-78BD39DA54E7}"/>
              </a:ext>
            </a:extLst>
          </p:cNvPr>
          <p:cNvGrpSpPr/>
          <p:nvPr/>
        </p:nvGrpSpPr>
        <p:grpSpPr>
          <a:xfrm>
            <a:off x="5810986" y="1542060"/>
            <a:ext cx="1748617" cy="2223907"/>
            <a:chOff x="5810986" y="1542060"/>
            <a:chExt cx="1748617" cy="2223907"/>
          </a:xfrm>
        </p:grpSpPr>
        <p:sp>
          <p:nvSpPr>
            <p:cNvPr id="11" name="TextBox 10">
              <a:extLst>
                <a:ext uri="{FF2B5EF4-FFF2-40B4-BE49-F238E27FC236}">
                  <a16:creationId xmlns:a16="http://schemas.microsoft.com/office/drawing/2014/main" id="{BF0729AD-4FED-4A21-81C6-4D18D4D75C12}"/>
                </a:ext>
              </a:extLst>
            </p:cNvPr>
            <p:cNvSpPr txBox="1">
              <a:spLocks noChangeArrowheads="1"/>
            </p:cNvSpPr>
            <p:nvPr/>
          </p:nvSpPr>
          <p:spPr bwMode="auto">
            <a:xfrm>
              <a:off x="6078538" y="3427413"/>
              <a:ext cx="13716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winkl Light" pitchFamily="2" charset="0"/>
                </a:defRPr>
              </a:lvl1pPr>
              <a:lvl2pPr marL="742950" indent="-285750">
                <a:defRPr>
                  <a:solidFill>
                    <a:schemeClr val="tx1"/>
                  </a:solidFill>
                  <a:latin typeface="Twinkl Light" pitchFamily="2" charset="0"/>
                </a:defRPr>
              </a:lvl2pPr>
              <a:lvl3pPr marL="1143000" indent="-228600">
                <a:defRPr>
                  <a:solidFill>
                    <a:schemeClr val="tx1"/>
                  </a:solidFill>
                  <a:latin typeface="Twinkl Light" pitchFamily="2" charset="0"/>
                </a:defRPr>
              </a:lvl3pPr>
              <a:lvl4pPr marL="1600200" indent="-228600">
                <a:defRPr>
                  <a:solidFill>
                    <a:schemeClr val="tx1"/>
                  </a:solidFill>
                  <a:latin typeface="Twinkl Light" pitchFamily="2" charset="0"/>
                </a:defRPr>
              </a:lvl4pPr>
              <a:lvl5pPr marL="2057400" indent="-228600">
                <a:defRPr>
                  <a:solidFill>
                    <a:schemeClr val="tx1"/>
                  </a:solidFill>
                  <a:latin typeface="Twinkl Light" pitchFamily="2" charset="0"/>
                </a:defRPr>
              </a:lvl5pPr>
              <a:lvl6pPr marL="2514600" indent="-228600" eaLnBrk="0" fontAlgn="base" hangingPunct="0">
                <a:spcBef>
                  <a:spcPct val="0"/>
                </a:spcBef>
                <a:spcAft>
                  <a:spcPct val="0"/>
                </a:spcAft>
                <a:defRPr>
                  <a:solidFill>
                    <a:schemeClr val="tx1"/>
                  </a:solidFill>
                  <a:latin typeface="Twinkl Light" pitchFamily="2" charset="0"/>
                </a:defRPr>
              </a:lvl6pPr>
              <a:lvl7pPr marL="2971800" indent="-228600" eaLnBrk="0" fontAlgn="base" hangingPunct="0">
                <a:spcBef>
                  <a:spcPct val="0"/>
                </a:spcBef>
                <a:spcAft>
                  <a:spcPct val="0"/>
                </a:spcAft>
                <a:defRPr>
                  <a:solidFill>
                    <a:schemeClr val="tx1"/>
                  </a:solidFill>
                  <a:latin typeface="Twinkl Light" pitchFamily="2" charset="0"/>
                </a:defRPr>
              </a:lvl7pPr>
              <a:lvl8pPr marL="3429000" indent="-228600" eaLnBrk="0" fontAlgn="base" hangingPunct="0">
                <a:spcBef>
                  <a:spcPct val="0"/>
                </a:spcBef>
                <a:spcAft>
                  <a:spcPct val="0"/>
                </a:spcAft>
                <a:defRPr>
                  <a:solidFill>
                    <a:schemeClr val="tx1"/>
                  </a:solidFill>
                  <a:latin typeface="Twinkl Light" pitchFamily="2" charset="0"/>
                </a:defRPr>
              </a:lvl8pPr>
              <a:lvl9pPr marL="3886200" indent="-228600" eaLnBrk="0" fontAlgn="base" hangingPunct="0">
                <a:spcBef>
                  <a:spcPct val="0"/>
                </a:spcBef>
                <a:spcAft>
                  <a:spcPct val="0"/>
                </a:spcAft>
                <a:defRPr>
                  <a:solidFill>
                    <a:schemeClr val="tx1"/>
                  </a:solidFill>
                  <a:latin typeface="Twinkl Light" pitchFamily="2" charset="0"/>
                </a:defRPr>
              </a:lvl9pPr>
            </a:lstStyle>
            <a:p>
              <a:pPr eaLnBrk="1" hangingPunct="1"/>
              <a:r>
                <a:rPr lang="en-GB" altLang="en-US" sz="1600" dirty="0">
                  <a:latin typeface="Open Sans" panose="020B0606030504020204" pitchFamily="34" charset="0"/>
                  <a:ea typeface="Open Sans" panose="020B0606030504020204" pitchFamily="34" charset="0"/>
                  <a:cs typeface="Open Sans" panose="020B0606030504020204" pitchFamily="34" charset="0"/>
                </a:rPr>
                <a:t>chloroplast</a:t>
              </a:r>
            </a:p>
          </p:txBody>
        </p:sp>
        <p:pic>
          <p:nvPicPr>
            <p:cNvPr id="14" name="Picture 13">
              <a:extLst>
                <a:ext uri="{FF2B5EF4-FFF2-40B4-BE49-F238E27FC236}">
                  <a16:creationId xmlns:a16="http://schemas.microsoft.com/office/drawing/2014/main" id="{0663A2C8-DC39-4D27-B2AD-80AC397D908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810986" y="1542060"/>
              <a:ext cx="1748617" cy="1678956"/>
            </a:xfrm>
            <a:prstGeom prst="rect">
              <a:avLst/>
            </a:prstGeom>
          </p:spPr>
        </p:pic>
      </p:grpSp>
      <p:grpSp>
        <p:nvGrpSpPr>
          <p:cNvPr id="21" name="Group 20">
            <a:extLst>
              <a:ext uri="{FF2B5EF4-FFF2-40B4-BE49-F238E27FC236}">
                <a16:creationId xmlns:a16="http://schemas.microsoft.com/office/drawing/2014/main" id="{008D0AED-594F-4F8B-8C2D-9E13B32565E9}"/>
              </a:ext>
            </a:extLst>
          </p:cNvPr>
          <p:cNvGrpSpPr/>
          <p:nvPr/>
        </p:nvGrpSpPr>
        <p:grpSpPr>
          <a:xfrm>
            <a:off x="5872120" y="3972363"/>
            <a:ext cx="1498975" cy="2451949"/>
            <a:chOff x="5872120" y="3972363"/>
            <a:chExt cx="1498975" cy="2451949"/>
          </a:xfrm>
        </p:grpSpPr>
        <p:sp>
          <p:nvSpPr>
            <p:cNvPr id="12" name="TextBox 11">
              <a:extLst>
                <a:ext uri="{FF2B5EF4-FFF2-40B4-BE49-F238E27FC236}">
                  <a16:creationId xmlns:a16="http://schemas.microsoft.com/office/drawing/2014/main" id="{A9D3D2D6-EFC4-4997-9CF0-F22704642298}"/>
                </a:ext>
              </a:extLst>
            </p:cNvPr>
            <p:cNvSpPr txBox="1">
              <a:spLocks noChangeArrowheads="1"/>
            </p:cNvSpPr>
            <p:nvPr/>
          </p:nvSpPr>
          <p:spPr bwMode="auto">
            <a:xfrm>
              <a:off x="5999495" y="6085758"/>
              <a:ext cx="13716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winkl Light" pitchFamily="2" charset="0"/>
                </a:defRPr>
              </a:lvl1pPr>
              <a:lvl2pPr marL="742950" indent="-285750">
                <a:defRPr>
                  <a:solidFill>
                    <a:schemeClr val="tx1"/>
                  </a:solidFill>
                  <a:latin typeface="Twinkl Light" pitchFamily="2" charset="0"/>
                </a:defRPr>
              </a:lvl2pPr>
              <a:lvl3pPr marL="1143000" indent="-228600">
                <a:defRPr>
                  <a:solidFill>
                    <a:schemeClr val="tx1"/>
                  </a:solidFill>
                  <a:latin typeface="Twinkl Light" pitchFamily="2" charset="0"/>
                </a:defRPr>
              </a:lvl3pPr>
              <a:lvl4pPr marL="1600200" indent="-228600">
                <a:defRPr>
                  <a:solidFill>
                    <a:schemeClr val="tx1"/>
                  </a:solidFill>
                  <a:latin typeface="Twinkl Light" pitchFamily="2" charset="0"/>
                </a:defRPr>
              </a:lvl4pPr>
              <a:lvl5pPr marL="2057400" indent="-228600">
                <a:defRPr>
                  <a:solidFill>
                    <a:schemeClr val="tx1"/>
                  </a:solidFill>
                  <a:latin typeface="Twinkl Light" pitchFamily="2" charset="0"/>
                </a:defRPr>
              </a:lvl5pPr>
              <a:lvl6pPr marL="2514600" indent="-228600" eaLnBrk="0" fontAlgn="base" hangingPunct="0">
                <a:spcBef>
                  <a:spcPct val="0"/>
                </a:spcBef>
                <a:spcAft>
                  <a:spcPct val="0"/>
                </a:spcAft>
                <a:defRPr>
                  <a:solidFill>
                    <a:schemeClr val="tx1"/>
                  </a:solidFill>
                  <a:latin typeface="Twinkl Light" pitchFamily="2" charset="0"/>
                </a:defRPr>
              </a:lvl6pPr>
              <a:lvl7pPr marL="2971800" indent="-228600" eaLnBrk="0" fontAlgn="base" hangingPunct="0">
                <a:spcBef>
                  <a:spcPct val="0"/>
                </a:spcBef>
                <a:spcAft>
                  <a:spcPct val="0"/>
                </a:spcAft>
                <a:defRPr>
                  <a:solidFill>
                    <a:schemeClr val="tx1"/>
                  </a:solidFill>
                  <a:latin typeface="Twinkl Light" pitchFamily="2" charset="0"/>
                </a:defRPr>
              </a:lvl7pPr>
              <a:lvl8pPr marL="3429000" indent="-228600" eaLnBrk="0" fontAlgn="base" hangingPunct="0">
                <a:spcBef>
                  <a:spcPct val="0"/>
                </a:spcBef>
                <a:spcAft>
                  <a:spcPct val="0"/>
                </a:spcAft>
                <a:defRPr>
                  <a:solidFill>
                    <a:schemeClr val="tx1"/>
                  </a:solidFill>
                  <a:latin typeface="Twinkl Light" pitchFamily="2" charset="0"/>
                </a:defRPr>
              </a:lvl8pPr>
              <a:lvl9pPr marL="3886200" indent="-228600" eaLnBrk="0" fontAlgn="base" hangingPunct="0">
                <a:spcBef>
                  <a:spcPct val="0"/>
                </a:spcBef>
                <a:spcAft>
                  <a:spcPct val="0"/>
                </a:spcAft>
                <a:defRPr>
                  <a:solidFill>
                    <a:schemeClr val="tx1"/>
                  </a:solidFill>
                  <a:latin typeface="Twinkl Light" pitchFamily="2" charset="0"/>
                </a:defRPr>
              </a:lvl9pPr>
            </a:lstStyle>
            <a:p>
              <a:pPr eaLnBrk="1" hangingPunct="1"/>
              <a:r>
                <a:rPr lang="en-GB" altLang="en-US" sz="1600" dirty="0">
                  <a:latin typeface="Open Sans" panose="020B0606030504020204" pitchFamily="34" charset="0"/>
                  <a:ea typeface="Open Sans" panose="020B0606030504020204" pitchFamily="34" charset="0"/>
                  <a:cs typeface="Open Sans" panose="020B0606030504020204" pitchFamily="34" charset="0"/>
                </a:rPr>
                <a:t>cytoplasm</a:t>
              </a:r>
            </a:p>
          </p:txBody>
        </p:sp>
        <p:pic>
          <p:nvPicPr>
            <p:cNvPr id="16" name="Picture 15">
              <a:extLst>
                <a:ext uri="{FF2B5EF4-FFF2-40B4-BE49-F238E27FC236}">
                  <a16:creationId xmlns:a16="http://schemas.microsoft.com/office/drawing/2014/main" id="{D2A7EFBC-52BE-4CFE-924F-95438031B63F}"/>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872120" y="3972363"/>
              <a:ext cx="1498975" cy="1949965"/>
            </a:xfrm>
            <a:prstGeom prst="rect">
              <a:avLst/>
            </a:prstGeom>
          </p:spPr>
        </p:pic>
      </p:grpSp>
      <p:grpSp>
        <p:nvGrpSpPr>
          <p:cNvPr id="19" name="Group 18">
            <a:extLst>
              <a:ext uri="{FF2B5EF4-FFF2-40B4-BE49-F238E27FC236}">
                <a16:creationId xmlns:a16="http://schemas.microsoft.com/office/drawing/2014/main" id="{11C845C6-4A54-4A55-9555-F705B8123639}"/>
              </a:ext>
            </a:extLst>
          </p:cNvPr>
          <p:cNvGrpSpPr/>
          <p:nvPr/>
        </p:nvGrpSpPr>
        <p:grpSpPr>
          <a:xfrm>
            <a:off x="1739900" y="1542060"/>
            <a:ext cx="1331184" cy="2254069"/>
            <a:chOff x="1739900" y="1542060"/>
            <a:chExt cx="1331184" cy="2254069"/>
          </a:xfrm>
        </p:grpSpPr>
        <p:sp>
          <p:nvSpPr>
            <p:cNvPr id="7" name="TextBox 6">
              <a:extLst>
                <a:ext uri="{FF2B5EF4-FFF2-40B4-BE49-F238E27FC236}">
                  <a16:creationId xmlns:a16="http://schemas.microsoft.com/office/drawing/2014/main" id="{04F42CB4-2DE4-49BE-B895-D04B4DC6E495}"/>
                </a:ext>
              </a:extLst>
            </p:cNvPr>
            <p:cNvSpPr txBox="1">
              <a:spLocks noChangeArrowheads="1"/>
            </p:cNvSpPr>
            <p:nvPr/>
          </p:nvSpPr>
          <p:spPr bwMode="auto">
            <a:xfrm>
              <a:off x="1739901" y="3457575"/>
              <a:ext cx="12192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winkl Light" pitchFamily="2" charset="0"/>
                </a:defRPr>
              </a:lvl1pPr>
              <a:lvl2pPr marL="742950" indent="-285750">
                <a:defRPr>
                  <a:solidFill>
                    <a:schemeClr val="tx1"/>
                  </a:solidFill>
                  <a:latin typeface="Twinkl Light" pitchFamily="2" charset="0"/>
                </a:defRPr>
              </a:lvl2pPr>
              <a:lvl3pPr marL="1143000" indent="-228600">
                <a:defRPr>
                  <a:solidFill>
                    <a:schemeClr val="tx1"/>
                  </a:solidFill>
                  <a:latin typeface="Twinkl Light" pitchFamily="2" charset="0"/>
                </a:defRPr>
              </a:lvl3pPr>
              <a:lvl4pPr marL="1600200" indent="-228600">
                <a:defRPr>
                  <a:solidFill>
                    <a:schemeClr val="tx1"/>
                  </a:solidFill>
                  <a:latin typeface="Twinkl Light" pitchFamily="2" charset="0"/>
                </a:defRPr>
              </a:lvl4pPr>
              <a:lvl5pPr marL="2057400" indent="-228600">
                <a:defRPr>
                  <a:solidFill>
                    <a:schemeClr val="tx1"/>
                  </a:solidFill>
                  <a:latin typeface="Twinkl Light" pitchFamily="2" charset="0"/>
                </a:defRPr>
              </a:lvl5pPr>
              <a:lvl6pPr marL="2514600" indent="-228600" eaLnBrk="0" fontAlgn="base" hangingPunct="0">
                <a:spcBef>
                  <a:spcPct val="0"/>
                </a:spcBef>
                <a:spcAft>
                  <a:spcPct val="0"/>
                </a:spcAft>
                <a:defRPr>
                  <a:solidFill>
                    <a:schemeClr val="tx1"/>
                  </a:solidFill>
                  <a:latin typeface="Twinkl Light" pitchFamily="2" charset="0"/>
                </a:defRPr>
              </a:lvl6pPr>
              <a:lvl7pPr marL="2971800" indent="-228600" eaLnBrk="0" fontAlgn="base" hangingPunct="0">
                <a:spcBef>
                  <a:spcPct val="0"/>
                </a:spcBef>
                <a:spcAft>
                  <a:spcPct val="0"/>
                </a:spcAft>
                <a:defRPr>
                  <a:solidFill>
                    <a:schemeClr val="tx1"/>
                  </a:solidFill>
                  <a:latin typeface="Twinkl Light" pitchFamily="2" charset="0"/>
                </a:defRPr>
              </a:lvl7pPr>
              <a:lvl8pPr marL="3429000" indent="-228600" eaLnBrk="0" fontAlgn="base" hangingPunct="0">
                <a:spcBef>
                  <a:spcPct val="0"/>
                </a:spcBef>
                <a:spcAft>
                  <a:spcPct val="0"/>
                </a:spcAft>
                <a:defRPr>
                  <a:solidFill>
                    <a:schemeClr val="tx1"/>
                  </a:solidFill>
                  <a:latin typeface="Twinkl Light" pitchFamily="2" charset="0"/>
                </a:defRPr>
              </a:lvl8pPr>
              <a:lvl9pPr marL="3886200" indent="-228600" eaLnBrk="0" fontAlgn="base" hangingPunct="0">
                <a:spcBef>
                  <a:spcPct val="0"/>
                </a:spcBef>
                <a:spcAft>
                  <a:spcPct val="0"/>
                </a:spcAft>
                <a:defRPr>
                  <a:solidFill>
                    <a:schemeClr val="tx1"/>
                  </a:solidFill>
                  <a:latin typeface="Twinkl Light" pitchFamily="2" charset="0"/>
                </a:defRPr>
              </a:lvl9pPr>
            </a:lstStyle>
            <a:p>
              <a:pPr algn="ctr" eaLnBrk="1" hangingPunct="1"/>
              <a:r>
                <a:rPr lang="en-GB" altLang="en-US" sz="1600" dirty="0">
                  <a:latin typeface="Open Sans" panose="020B0606030504020204" pitchFamily="34" charset="0"/>
                  <a:ea typeface="Open Sans" panose="020B0606030504020204" pitchFamily="34" charset="0"/>
                  <a:cs typeface="Open Sans" panose="020B0606030504020204" pitchFamily="34" charset="0"/>
                </a:rPr>
                <a:t>nucleus</a:t>
              </a:r>
            </a:p>
          </p:txBody>
        </p:sp>
        <p:pic>
          <p:nvPicPr>
            <p:cNvPr id="18" name="Picture 17">
              <a:extLst>
                <a:ext uri="{FF2B5EF4-FFF2-40B4-BE49-F238E27FC236}">
                  <a16:creationId xmlns:a16="http://schemas.microsoft.com/office/drawing/2014/main" id="{AC771AF3-C18B-448D-96C5-1DAF491A76CA}"/>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19406" t="13644" r="19406" b="24762"/>
            <a:stretch/>
          </p:blipFill>
          <p:spPr>
            <a:xfrm>
              <a:off x="1739900" y="1542060"/>
              <a:ext cx="1331184" cy="1743174"/>
            </a:xfrm>
            <a:prstGeom prst="rect">
              <a:avLst/>
            </a:prstGeom>
          </p:spPr>
        </p:pic>
      </p:grpSp>
    </p:spTree>
    <p:extLst>
      <p:ext uri="{BB962C8B-B14F-4D97-AF65-F5344CB8AC3E}">
        <p14:creationId xmlns:p14="http://schemas.microsoft.com/office/powerpoint/2010/main" val="3811883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500"/>
                                  </p:stCondLst>
                                  <p:childTnLst>
                                    <p:animEffect transition="out" filter="fade">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par>
                                <p:cTn id="8" presetID="10" presetClass="entr" presetSubtype="0" fill="hold" nodeType="withEffect">
                                  <p:stCondLst>
                                    <p:cond delay="50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grpId="0" nodeType="clickEffect">
                                  <p:stCondLst>
                                    <p:cond delay="500"/>
                                  </p:stCondLst>
                                  <p:childTnLst>
                                    <p:animEffect transition="out" filter="fade">
                                      <p:cBhvr>
                                        <p:cTn id="14" dur="500"/>
                                        <p:tgtEl>
                                          <p:spTgt spid="8"/>
                                        </p:tgtEl>
                                      </p:cBhvr>
                                    </p:animEffect>
                                    <p:set>
                                      <p:cBhvr>
                                        <p:cTn id="15" dur="1" fill="hold">
                                          <p:stCondLst>
                                            <p:cond delay="499"/>
                                          </p:stCondLst>
                                        </p:cTn>
                                        <p:tgtEl>
                                          <p:spTgt spid="8"/>
                                        </p:tgtEl>
                                        <p:attrNameLst>
                                          <p:attrName>style.visibility</p:attrName>
                                        </p:attrNameLst>
                                      </p:cBhvr>
                                      <p:to>
                                        <p:strVal val="hidden"/>
                                      </p:to>
                                    </p:set>
                                  </p:childTnLst>
                                </p:cTn>
                              </p:par>
                              <p:par>
                                <p:cTn id="16" presetID="10" presetClass="entr" presetSubtype="0" fill="hold" nodeType="withEffect">
                                  <p:stCondLst>
                                    <p:cond delay="500"/>
                                  </p:stCondLst>
                                  <p:childTnLst>
                                    <p:set>
                                      <p:cBhvr>
                                        <p:cTn id="17" dur="1" fill="hold">
                                          <p:stCondLst>
                                            <p:cond delay="0"/>
                                          </p:stCondLst>
                                        </p:cTn>
                                        <p:tgtEl>
                                          <p:spTgt spid="20"/>
                                        </p:tgtEl>
                                        <p:attrNameLst>
                                          <p:attrName>style.visibility</p:attrName>
                                        </p:attrNameLst>
                                      </p:cBhvr>
                                      <p:to>
                                        <p:strVal val="visible"/>
                                      </p:to>
                                    </p:set>
                                    <p:animEffect transition="in" filter="fade">
                                      <p:cBhvr>
                                        <p:cTn id="18" dur="500"/>
                                        <p:tgtEl>
                                          <p:spTgt spid="2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grpId="0" nodeType="clickEffect">
                                  <p:stCondLst>
                                    <p:cond delay="500"/>
                                  </p:stCondLst>
                                  <p:childTnLst>
                                    <p:animEffect transition="out" filter="fade">
                                      <p:cBhvr>
                                        <p:cTn id="22" dur="500"/>
                                        <p:tgtEl>
                                          <p:spTgt spid="9"/>
                                        </p:tgtEl>
                                      </p:cBhvr>
                                    </p:animEffect>
                                    <p:set>
                                      <p:cBhvr>
                                        <p:cTn id="23" dur="1" fill="hold">
                                          <p:stCondLst>
                                            <p:cond delay="499"/>
                                          </p:stCondLst>
                                        </p:cTn>
                                        <p:tgtEl>
                                          <p:spTgt spid="9"/>
                                        </p:tgtEl>
                                        <p:attrNameLst>
                                          <p:attrName>style.visibility</p:attrName>
                                        </p:attrNameLst>
                                      </p:cBhvr>
                                      <p:to>
                                        <p:strVal val="hidden"/>
                                      </p:to>
                                    </p:set>
                                  </p:childTnLst>
                                </p:cTn>
                              </p:par>
                              <p:par>
                                <p:cTn id="24" presetID="10" presetClass="entr" presetSubtype="0" fill="hold" nodeType="withEffect">
                                  <p:stCondLst>
                                    <p:cond delay="500"/>
                                  </p:stCondLst>
                                  <p:childTnLst>
                                    <p:set>
                                      <p:cBhvr>
                                        <p:cTn id="25" dur="1" fill="hold">
                                          <p:stCondLst>
                                            <p:cond delay="0"/>
                                          </p:stCondLst>
                                        </p:cTn>
                                        <p:tgtEl>
                                          <p:spTgt spid="24"/>
                                        </p:tgtEl>
                                        <p:attrNameLst>
                                          <p:attrName>style.visibility</p:attrName>
                                        </p:attrNameLst>
                                      </p:cBhvr>
                                      <p:to>
                                        <p:strVal val="visible"/>
                                      </p:to>
                                    </p:set>
                                    <p:animEffect transition="in" filter="fade">
                                      <p:cBhvr>
                                        <p:cTn id="26" dur="500"/>
                                        <p:tgtEl>
                                          <p:spTgt spid="2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xit" presetSubtype="0" fill="hold" grpId="0" nodeType="clickEffect">
                                  <p:stCondLst>
                                    <p:cond delay="500"/>
                                  </p:stCondLst>
                                  <p:childTnLst>
                                    <p:animEffect transition="out" filter="fade">
                                      <p:cBhvr>
                                        <p:cTn id="30" dur="500"/>
                                        <p:tgtEl>
                                          <p:spTgt spid="10"/>
                                        </p:tgtEl>
                                      </p:cBhvr>
                                    </p:animEffect>
                                    <p:set>
                                      <p:cBhvr>
                                        <p:cTn id="31" dur="1" fill="hold">
                                          <p:stCondLst>
                                            <p:cond delay="499"/>
                                          </p:stCondLst>
                                        </p:cTn>
                                        <p:tgtEl>
                                          <p:spTgt spid="10"/>
                                        </p:tgtEl>
                                        <p:attrNameLst>
                                          <p:attrName>style.visibility</p:attrName>
                                        </p:attrNameLst>
                                      </p:cBhvr>
                                      <p:to>
                                        <p:strVal val="hidden"/>
                                      </p:to>
                                    </p:set>
                                  </p:childTnLst>
                                </p:cTn>
                              </p:par>
                              <p:par>
                                <p:cTn id="32" presetID="10" presetClass="entr" presetSubtype="0" fill="hold" nodeType="withEffect">
                                  <p:stCondLst>
                                    <p:cond delay="500"/>
                                  </p:stCondLst>
                                  <p:childTnLst>
                                    <p:set>
                                      <p:cBhvr>
                                        <p:cTn id="33" dur="1" fill="hold">
                                          <p:stCondLst>
                                            <p:cond delay="0"/>
                                          </p:stCondLst>
                                        </p:cTn>
                                        <p:tgtEl>
                                          <p:spTgt spid="21"/>
                                        </p:tgtEl>
                                        <p:attrNameLst>
                                          <p:attrName>style.visibility</p:attrName>
                                        </p:attrNameLst>
                                      </p:cBhvr>
                                      <p:to>
                                        <p:strVal val="visible"/>
                                      </p:to>
                                    </p:set>
                                    <p:animEffect transition="in" filter="fade">
                                      <p:cBhvr>
                                        <p:cTn id="34"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9" grpId="0"/>
      <p:bldP spid="10"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2" name="Title 1">
            <a:extLst>
              <a:ext uri="{FF2B5EF4-FFF2-40B4-BE49-F238E27FC236}">
                <a16:creationId xmlns:a16="http://schemas.microsoft.com/office/drawing/2014/main" id="{C12347F8-FAE4-4DAF-8257-07D9481DD4F7}"/>
              </a:ext>
            </a:extLst>
          </p:cNvPr>
          <p:cNvSpPr txBox="1">
            <a:spLocks/>
          </p:cNvSpPr>
          <p:nvPr/>
        </p:nvSpPr>
        <p:spPr bwMode="auto">
          <a:xfrm>
            <a:off x="0" y="645195"/>
            <a:ext cx="9144000" cy="62071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anose="020F0502020204030204" pitchFamily="34" charset="0"/>
              </a:defRPr>
            </a:lvl2pPr>
            <a:lvl3pPr algn="ctr" rtl="0" eaLnBrk="1" fontAlgn="base" hangingPunct="1">
              <a:spcBef>
                <a:spcPct val="0"/>
              </a:spcBef>
              <a:spcAft>
                <a:spcPct val="0"/>
              </a:spcAft>
              <a:defRPr sz="4400">
                <a:solidFill>
                  <a:schemeClr val="tx1"/>
                </a:solidFill>
                <a:latin typeface="Calibri" panose="020F0502020204030204" pitchFamily="34" charset="0"/>
              </a:defRPr>
            </a:lvl3pPr>
            <a:lvl4pPr algn="ctr" rtl="0" eaLnBrk="1" fontAlgn="base" hangingPunct="1">
              <a:spcBef>
                <a:spcPct val="0"/>
              </a:spcBef>
              <a:spcAft>
                <a:spcPct val="0"/>
              </a:spcAft>
              <a:defRPr sz="4400">
                <a:solidFill>
                  <a:schemeClr val="tx1"/>
                </a:solidFill>
                <a:latin typeface="Calibri" panose="020F0502020204030204" pitchFamily="34" charset="0"/>
              </a:defRPr>
            </a:lvl4pPr>
            <a:lvl5pPr algn="ctr" rtl="0" eaLnBrk="1" fontAlgn="base" hangingPunct="1">
              <a:spcBef>
                <a:spcPct val="0"/>
              </a:spcBef>
              <a:spcAft>
                <a:spcPct val="0"/>
              </a:spcAft>
              <a:defRPr sz="4400">
                <a:solidFill>
                  <a:schemeClr val="tx1"/>
                </a:solidFill>
                <a:latin typeface="Calibri" panose="020F0502020204030204" pitchFamily="34" charset="0"/>
              </a:defRPr>
            </a:lvl5pPr>
            <a:lvl6pPr marL="457200" algn="ctr" rtl="0" eaLnBrk="1" fontAlgn="base" hangingPunct="1">
              <a:spcBef>
                <a:spcPct val="0"/>
              </a:spcBef>
              <a:spcAft>
                <a:spcPct val="0"/>
              </a:spcAft>
              <a:defRPr sz="4400">
                <a:solidFill>
                  <a:schemeClr val="tx1"/>
                </a:solidFill>
                <a:latin typeface="Calibri" panose="020F0502020204030204" pitchFamily="34" charset="0"/>
              </a:defRPr>
            </a:lvl6pPr>
            <a:lvl7pPr marL="914400" algn="ctr" rtl="0" eaLnBrk="1" fontAlgn="base" hangingPunct="1">
              <a:spcBef>
                <a:spcPct val="0"/>
              </a:spcBef>
              <a:spcAft>
                <a:spcPct val="0"/>
              </a:spcAft>
              <a:defRPr sz="4400">
                <a:solidFill>
                  <a:schemeClr val="tx1"/>
                </a:solidFill>
                <a:latin typeface="Calibri" panose="020F0502020204030204" pitchFamily="34" charset="0"/>
              </a:defRPr>
            </a:lvl7pPr>
            <a:lvl8pPr marL="1371600" algn="ctr" rtl="0" eaLnBrk="1" fontAlgn="base" hangingPunct="1">
              <a:spcBef>
                <a:spcPct val="0"/>
              </a:spcBef>
              <a:spcAft>
                <a:spcPct val="0"/>
              </a:spcAft>
              <a:defRPr sz="4400">
                <a:solidFill>
                  <a:schemeClr val="tx1"/>
                </a:solidFill>
                <a:latin typeface="Calibri" panose="020F0502020204030204" pitchFamily="34" charset="0"/>
              </a:defRPr>
            </a:lvl8pPr>
            <a:lvl9pPr marL="1828800" algn="ctr" rtl="0" eaLnBrk="1" fontAlgn="base" hangingPunct="1">
              <a:spcBef>
                <a:spcPct val="0"/>
              </a:spcBef>
              <a:spcAft>
                <a:spcPct val="0"/>
              </a:spcAft>
              <a:defRPr sz="4400">
                <a:solidFill>
                  <a:schemeClr val="tx1"/>
                </a:solidFill>
                <a:latin typeface="Calibri" panose="020F0502020204030204" pitchFamily="34" charset="0"/>
              </a:defRPr>
            </a:lvl9pPr>
          </a:lstStyle>
          <a:p>
            <a:pPr fontAlgn="auto">
              <a:spcAft>
                <a:spcPts val="0"/>
              </a:spcAft>
              <a:defRPr/>
            </a:pPr>
            <a:r>
              <a:rPr lang="en-GB" sz="3200" b="1" dirty="0">
                <a:solidFill>
                  <a:srgbClr val="009385"/>
                </a:solidFill>
                <a:latin typeface="Open Sans" panose="020B0606030504020204" pitchFamily="34" charset="0"/>
                <a:ea typeface="Open Sans" panose="020B0606030504020204" pitchFamily="34" charset="0"/>
                <a:cs typeface="Open Sans" panose="020B0606030504020204" pitchFamily="34" charset="0"/>
              </a:rPr>
              <a:t>Specialised Cells Treasure Hunt</a:t>
            </a:r>
          </a:p>
        </p:txBody>
      </p:sp>
      <p:sp>
        <p:nvSpPr>
          <p:cNvPr id="5" name="Rectangle 4">
            <a:hlinkClick r:id="rId3"/>
            <a:extLst>
              <a:ext uri="{FF2B5EF4-FFF2-40B4-BE49-F238E27FC236}">
                <a16:creationId xmlns:a16="http://schemas.microsoft.com/office/drawing/2014/main" id="{03B13BC8-FB9D-4DA6-99F1-6E2B3FDA1281}"/>
              </a:ext>
            </a:extLst>
          </p:cNvPr>
          <p:cNvSpPr/>
          <p:nvPr/>
        </p:nvSpPr>
        <p:spPr>
          <a:xfrm>
            <a:off x="8565159" y="6627302"/>
            <a:ext cx="534011" cy="170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itle 1">
            <a:extLst>
              <a:ext uri="{FF2B5EF4-FFF2-40B4-BE49-F238E27FC236}">
                <a16:creationId xmlns:a16="http://schemas.microsoft.com/office/drawing/2014/main" id="{02D06589-82F6-49EB-AC0C-A2E07CAE4FE4}"/>
              </a:ext>
            </a:extLst>
          </p:cNvPr>
          <p:cNvSpPr txBox="1">
            <a:spLocks/>
          </p:cNvSpPr>
          <p:nvPr/>
        </p:nvSpPr>
        <p:spPr>
          <a:xfrm>
            <a:off x="431801" y="1389016"/>
            <a:ext cx="4140200" cy="4524315"/>
          </a:xfrm>
          <a:prstGeom prst="rect">
            <a:avLst/>
          </a:prstGeom>
        </p:spPr>
        <p:txBody>
          <a:bodyPr wrap="square" lIns="0" rIns="0">
            <a:sp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GB" altLang="en-US" sz="1600" dirty="0">
                <a:latin typeface="Open Sans" panose="020B0606030504020204" pitchFamily="34" charset="0"/>
                <a:ea typeface="Open Sans" panose="020B0606030504020204" pitchFamily="34" charset="0"/>
                <a:cs typeface="Open Sans" panose="020B0606030504020204" pitchFamily="34" charset="0"/>
              </a:rPr>
              <a:t>There are lots of jobs that need doing in an organism, and so there are lots of types of cells.</a:t>
            </a:r>
          </a:p>
          <a:p>
            <a:pPr algn="l"/>
            <a:endParaRPr lang="en-GB" altLang="en-US" sz="1600" dirty="0">
              <a:latin typeface="Open Sans" panose="020B0606030504020204" pitchFamily="34" charset="0"/>
              <a:ea typeface="Open Sans" panose="020B0606030504020204" pitchFamily="34" charset="0"/>
              <a:cs typeface="Open Sans" panose="020B0606030504020204" pitchFamily="34" charset="0"/>
            </a:endParaRPr>
          </a:p>
          <a:p>
            <a:pPr algn="l"/>
            <a:r>
              <a:rPr lang="en-GB" altLang="en-US" sz="1600" dirty="0">
                <a:latin typeface="Open Sans" panose="020B0606030504020204" pitchFamily="34" charset="0"/>
                <a:ea typeface="Open Sans" panose="020B0606030504020204" pitchFamily="34" charset="0"/>
                <a:cs typeface="Open Sans" panose="020B0606030504020204" pitchFamily="34" charset="0"/>
              </a:rPr>
              <a:t>Each cell is specialised, which means its adapted so that it can carry out its job really well.</a:t>
            </a:r>
          </a:p>
          <a:p>
            <a:pPr algn="l"/>
            <a:endParaRPr lang="en-GB" altLang="en-US" sz="1600" dirty="0">
              <a:latin typeface="Open Sans" panose="020B0606030504020204" pitchFamily="34" charset="0"/>
              <a:ea typeface="Open Sans" panose="020B0606030504020204" pitchFamily="34" charset="0"/>
              <a:cs typeface="Open Sans" panose="020B0606030504020204" pitchFamily="34" charset="0"/>
            </a:endParaRPr>
          </a:p>
          <a:p>
            <a:pPr algn="l"/>
            <a:r>
              <a:rPr lang="en-GB" altLang="en-US" sz="1600" dirty="0">
                <a:latin typeface="Open Sans" panose="020B0606030504020204" pitchFamily="34" charset="0"/>
                <a:ea typeface="Open Sans" panose="020B0606030504020204" pitchFamily="34" charset="0"/>
                <a:cs typeface="Open Sans" panose="020B0606030504020204" pitchFamily="34" charset="0"/>
              </a:rPr>
              <a:t>The adaptations can mean the cells can look quite different from the typical animal and plant cells we have already looked at.</a:t>
            </a:r>
          </a:p>
          <a:p>
            <a:pPr algn="l"/>
            <a:endParaRPr lang="en-GB" altLang="en-US" sz="1600" dirty="0">
              <a:latin typeface="Open Sans" panose="020B0606030504020204" pitchFamily="34" charset="0"/>
              <a:ea typeface="Open Sans" panose="020B0606030504020204" pitchFamily="34" charset="0"/>
              <a:cs typeface="Open Sans" panose="020B0606030504020204" pitchFamily="34" charset="0"/>
            </a:endParaRPr>
          </a:p>
          <a:p>
            <a:pPr algn="l"/>
            <a:r>
              <a:rPr lang="en-GB" altLang="en-US" sz="1600" dirty="0">
                <a:latin typeface="Open Sans" panose="020B0606030504020204" pitchFamily="34" charset="0"/>
                <a:ea typeface="Open Sans" panose="020B0606030504020204" pitchFamily="34" charset="0"/>
                <a:cs typeface="Open Sans" panose="020B0606030504020204" pitchFamily="34" charset="0"/>
              </a:rPr>
              <a:t>There are information cards around the room that contain either adaptations, or functions, that the cells have to do. Find them, and see if you can use the pictures on your sheet to write them in the correct box.</a:t>
            </a:r>
          </a:p>
        </p:txBody>
      </p:sp>
      <p:pic>
        <p:nvPicPr>
          <p:cNvPr id="14" name="Picture 13">
            <a:extLst>
              <a:ext uri="{FF2B5EF4-FFF2-40B4-BE49-F238E27FC236}">
                <a16:creationId xmlns:a16="http://schemas.microsoft.com/office/drawing/2014/main" id="{8FCBB010-76FB-473B-8162-F9B3EC3105B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51375" y="3233057"/>
            <a:ext cx="1208968" cy="1223573"/>
          </a:xfrm>
          <a:prstGeom prst="rect">
            <a:avLst/>
          </a:prstGeom>
        </p:spPr>
      </p:pic>
      <p:pic>
        <p:nvPicPr>
          <p:cNvPr id="15" name="Picture 14">
            <a:extLst>
              <a:ext uri="{FF2B5EF4-FFF2-40B4-BE49-F238E27FC236}">
                <a16:creationId xmlns:a16="http://schemas.microsoft.com/office/drawing/2014/main" id="{AA0B6961-2DD9-48E1-9960-72DAAFD1F4B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801673" y="3429000"/>
            <a:ext cx="1763486" cy="1021506"/>
          </a:xfrm>
          <a:prstGeom prst="rect">
            <a:avLst/>
          </a:prstGeom>
        </p:spPr>
      </p:pic>
      <p:pic>
        <p:nvPicPr>
          <p:cNvPr id="21" name="Picture 20">
            <a:extLst>
              <a:ext uri="{FF2B5EF4-FFF2-40B4-BE49-F238E27FC236}">
                <a16:creationId xmlns:a16="http://schemas.microsoft.com/office/drawing/2014/main" id="{9096901D-4B3F-4496-AA89-55B816F1B44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199348" y="4866531"/>
            <a:ext cx="995098" cy="1425411"/>
          </a:xfrm>
          <a:prstGeom prst="rect">
            <a:avLst/>
          </a:prstGeom>
        </p:spPr>
      </p:pic>
      <p:pic>
        <p:nvPicPr>
          <p:cNvPr id="24" name="Picture 23">
            <a:extLst>
              <a:ext uri="{FF2B5EF4-FFF2-40B4-BE49-F238E27FC236}">
                <a16:creationId xmlns:a16="http://schemas.microsoft.com/office/drawing/2014/main" id="{E0616B45-3D27-40CE-B134-A2F6BD95BCE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226321">
            <a:off x="6786866" y="5467474"/>
            <a:ext cx="2107847" cy="344455"/>
          </a:xfrm>
          <a:prstGeom prst="rect">
            <a:avLst/>
          </a:prstGeom>
        </p:spPr>
      </p:pic>
      <p:pic>
        <p:nvPicPr>
          <p:cNvPr id="3" name="Picture 2">
            <a:extLst>
              <a:ext uri="{FF2B5EF4-FFF2-40B4-BE49-F238E27FC236}">
                <a16:creationId xmlns:a16="http://schemas.microsoft.com/office/drawing/2014/main" id="{EE42617E-0DBE-4364-91A8-A08C260C5E31}"/>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539329" y="1410842"/>
            <a:ext cx="2265730" cy="1602133"/>
          </a:xfrm>
          <a:prstGeom prst="rect">
            <a:avLst/>
          </a:prstGeom>
        </p:spPr>
      </p:pic>
    </p:spTree>
    <p:extLst>
      <p:ext uri="{BB962C8B-B14F-4D97-AF65-F5344CB8AC3E}">
        <p14:creationId xmlns:p14="http://schemas.microsoft.com/office/powerpoint/2010/main" val="34261591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2" name="Title 1">
            <a:extLst>
              <a:ext uri="{FF2B5EF4-FFF2-40B4-BE49-F238E27FC236}">
                <a16:creationId xmlns:a16="http://schemas.microsoft.com/office/drawing/2014/main" id="{C12347F8-FAE4-4DAF-8257-07D9481DD4F7}"/>
              </a:ext>
            </a:extLst>
          </p:cNvPr>
          <p:cNvSpPr txBox="1">
            <a:spLocks/>
          </p:cNvSpPr>
          <p:nvPr/>
        </p:nvSpPr>
        <p:spPr bwMode="auto">
          <a:xfrm>
            <a:off x="0" y="645195"/>
            <a:ext cx="9144000" cy="62071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anose="020F0502020204030204" pitchFamily="34" charset="0"/>
              </a:defRPr>
            </a:lvl2pPr>
            <a:lvl3pPr algn="ctr" rtl="0" eaLnBrk="1" fontAlgn="base" hangingPunct="1">
              <a:spcBef>
                <a:spcPct val="0"/>
              </a:spcBef>
              <a:spcAft>
                <a:spcPct val="0"/>
              </a:spcAft>
              <a:defRPr sz="4400">
                <a:solidFill>
                  <a:schemeClr val="tx1"/>
                </a:solidFill>
                <a:latin typeface="Calibri" panose="020F0502020204030204" pitchFamily="34" charset="0"/>
              </a:defRPr>
            </a:lvl3pPr>
            <a:lvl4pPr algn="ctr" rtl="0" eaLnBrk="1" fontAlgn="base" hangingPunct="1">
              <a:spcBef>
                <a:spcPct val="0"/>
              </a:spcBef>
              <a:spcAft>
                <a:spcPct val="0"/>
              </a:spcAft>
              <a:defRPr sz="4400">
                <a:solidFill>
                  <a:schemeClr val="tx1"/>
                </a:solidFill>
                <a:latin typeface="Calibri" panose="020F0502020204030204" pitchFamily="34" charset="0"/>
              </a:defRPr>
            </a:lvl4pPr>
            <a:lvl5pPr algn="ctr" rtl="0" eaLnBrk="1" fontAlgn="base" hangingPunct="1">
              <a:spcBef>
                <a:spcPct val="0"/>
              </a:spcBef>
              <a:spcAft>
                <a:spcPct val="0"/>
              </a:spcAft>
              <a:defRPr sz="4400">
                <a:solidFill>
                  <a:schemeClr val="tx1"/>
                </a:solidFill>
                <a:latin typeface="Calibri" panose="020F0502020204030204" pitchFamily="34" charset="0"/>
              </a:defRPr>
            </a:lvl5pPr>
            <a:lvl6pPr marL="457200" algn="ctr" rtl="0" eaLnBrk="1" fontAlgn="base" hangingPunct="1">
              <a:spcBef>
                <a:spcPct val="0"/>
              </a:spcBef>
              <a:spcAft>
                <a:spcPct val="0"/>
              </a:spcAft>
              <a:defRPr sz="4400">
                <a:solidFill>
                  <a:schemeClr val="tx1"/>
                </a:solidFill>
                <a:latin typeface="Calibri" panose="020F0502020204030204" pitchFamily="34" charset="0"/>
              </a:defRPr>
            </a:lvl6pPr>
            <a:lvl7pPr marL="914400" algn="ctr" rtl="0" eaLnBrk="1" fontAlgn="base" hangingPunct="1">
              <a:spcBef>
                <a:spcPct val="0"/>
              </a:spcBef>
              <a:spcAft>
                <a:spcPct val="0"/>
              </a:spcAft>
              <a:defRPr sz="4400">
                <a:solidFill>
                  <a:schemeClr val="tx1"/>
                </a:solidFill>
                <a:latin typeface="Calibri" panose="020F0502020204030204" pitchFamily="34" charset="0"/>
              </a:defRPr>
            </a:lvl7pPr>
            <a:lvl8pPr marL="1371600" algn="ctr" rtl="0" eaLnBrk="1" fontAlgn="base" hangingPunct="1">
              <a:spcBef>
                <a:spcPct val="0"/>
              </a:spcBef>
              <a:spcAft>
                <a:spcPct val="0"/>
              </a:spcAft>
              <a:defRPr sz="4400">
                <a:solidFill>
                  <a:schemeClr val="tx1"/>
                </a:solidFill>
                <a:latin typeface="Calibri" panose="020F0502020204030204" pitchFamily="34" charset="0"/>
              </a:defRPr>
            </a:lvl8pPr>
            <a:lvl9pPr marL="1828800" algn="ctr" rtl="0" eaLnBrk="1" fontAlgn="base" hangingPunct="1">
              <a:spcBef>
                <a:spcPct val="0"/>
              </a:spcBef>
              <a:spcAft>
                <a:spcPct val="0"/>
              </a:spcAft>
              <a:defRPr sz="4400">
                <a:solidFill>
                  <a:schemeClr val="tx1"/>
                </a:solidFill>
                <a:latin typeface="Calibri" panose="020F0502020204030204" pitchFamily="34" charset="0"/>
              </a:defRPr>
            </a:lvl9pPr>
          </a:lstStyle>
          <a:p>
            <a:pPr fontAlgn="auto">
              <a:spcAft>
                <a:spcPts val="0"/>
              </a:spcAft>
              <a:defRPr/>
            </a:pPr>
            <a:r>
              <a:rPr lang="en-GB" sz="3200" b="1" dirty="0">
                <a:solidFill>
                  <a:srgbClr val="009385"/>
                </a:solidFill>
                <a:latin typeface="Open Sans" panose="020B0606030504020204" pitchFamily="34" charset="0"/>
                <a:ea typeface="Open Sans" panose="020B0606030504020204" pitchFamily="34" charset="0"/>
                <a:cs typeface="Open Sans" panose="020B0606030504020204" pitchFamily="34" charset="0"/>
              </a:rPr>
              <a:t>Root Hair Cell</a:t>
            </a:r>
          </a:p>
        </p:txBody>
      </p:sp>
      <p:sp>
        <p:nvSpPr>
          <p:cNvPr id="5" name="Rectangle 4">
            <a:hlinkClick r:id="rId3"/>
            <a:extLst>
              <a:ext uri="{FF2B5EF4-FFF2-40B4-BE49-F238E27FC236}">
                <a16:creationId xmlns:a16="http://schemas.microsoft.com/office/drawing/2014/main" id="{03B13BC8-FB9D-4DA6-99F1-6E2B3FDA1281}"/>
              </a:ext>
            </a:extLst>
          </p:cNvPr>
          <p:cNvSpPr/>
          <p:nvPr/>
        </p:nvSpPr>
        <p:spPr>
          <a:xfrm>
            <a:off x="8565159" y="6627302"/>
            <a:ext cx="534011" cy="170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itle 1">
            <a:extLst>
              <a:ext uri="{FF2B5EF4-FFF2-40B4-BE49-F238E27FC236}">
                <a16:creationId xmlns:a16="http://schemas.microsoft.com/office/drawing/2014/main" id="{02D06589-82F6-49EB-AC0C-A2E07CAE4FE4}"/>
              </a:ext>
            </a:extLst>
          </p:cNvPr>
          <p:cNvSpPr txBox="1">
            <a:spLocks/>
          </p:cNvSpPr>
          <p:nvPr/>
        </p:nvSpPr>
        <p:spPr>
          <a:xfrm>
            <a:off x="431801" y="1378130"/>
            <a:ext cx="8353424" cy="2800767"/>
          </a:xfrm>
          <a:prstGeom prst="rect">
            <a:avLst/>
          </a:prstGeom>
        </p:spPr>
        <p:txBody>
          <a:bodyPr wrap="square" lIns="0" rIns="0">
            <a:sp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defRPr/>
            </a:pPr>
            <a:r>
              <a:rPr lang="en-GB" altLang="en-US" sz="1600" dirty="0">
                <a:latin typeface="Open Sans" panose="020B0606030504020204" pitchFamily="34" charset="0"/>
                <a:ea typeface="Open Sans" panose="020B0606030504020204" pitchFamily="34" charset="0"/>
                <a:cs typeface="Open Sans" panose="020B0606030504020204" pitchFamily="34" charset="0"/>
              </a:rPr>
              <a:t>What is its function?</a:t>
            </a:r>
          </a:p>
          <a:p>
            <a:pPr algn="l">
              <a:defRPr/>
            </a:pPr>
            <a:endParaRPr lang="en-GB" altLang="en-US" sz="1600" dirty="0">
              <a:latin typeface="Open Sans" panose="020B0606030504020204" pitchFamily="34" charset="0"/>
              <a:ea typeface="Open Sans" panose="020B0606030504020204" pitchFamily="34" charset="0"/>
              <a:cs typeface="Open Sans" panose="020B0606030504020204" pitchFamily="34" charset="0"/>
            </a:endParaRPr>
          </a:p>
          <a:p>
            <a:pPr algn="l">
              <a:defRPr/>
            </a:pPr>
            <a:r>
              <a:rPr lang="en-GB" altLang="en-US" sz="1600" b="1" dirty="0">
                <a:solidFill>
                  <a:srgbClr val="009385"/>
                </a:solidFill>
                <a:latin typeface="Open Sans" panose="020B0606030504020204" pitchFamily="34" charset="0"/>
                <a:ea typeface="Open Sans" panose="020B0606030504020204" pitchFamily="34" charset="0"/>
                <a:cs typeface="Open Sans" panose="020B0606030504020204" pitchFamily="34" charset="0"/>
              </a:rPr>
              <a:t>To absorb water and minerals from the soil. </a:t>
            </a:r>
          </a:p>
          <a:p>
            <a:pPr algn="l">
              <a:defRPr/>
            </a:pPr>
            <a:endParaRPr lang="en-GB" altLang="en-US" sz="1600" dirty="0">
              <a:latin typeface="Open Sans" panose="020B0606030504020204" pitchFamily="34" charset="0"/>
              <a:ea typeface="Open Sans" panose="020B0606030504020204" pitchFamily="34" charset="0"/>
              <a:cs typeface="Open Sans" panose="020B0606030504020204" pitchFamily="34" charset="0"/>
            </a:endParaRPr>
          </a:p>
          <a:p>
            <a:pPr algn="l">
              <a:defRPr/>
            </a:pPr>
            <a:r>
              <a:rPr lang="en-GB" altLang="en-US" sz="1600" dirty="0">
                <a:latin typeface="Open Sans" panose="020B0606030504020204" pitchFamily="34" charset="0"/>
                <a:ea typeface="Open Sans" panose="020B0606030504020204" pitchFamily="34" charset="0"/>
                <a:cs typeface="Open Sans" panose="020B0606030504020204" pitchFamily="34" charset="0"/>
              </a:rPr>
              <a:t>How is it adapted to this function?</a:t>
            </a:r>
          </a:p>
          <a:p>
            <a:pPr algn="l">
              <a:defRPr/>
            </a:pPr>
            <a:endParaRPr lang="en-GB" altLang="en-US" sz="1600" dirty="0">
              <a:latin typeface="Open Sans" panose="020B0606030504020204" pitchFamily="34" charset="0"/>
              <a:ea typeface="Open Sans" panose="020B0606030504020204" pitchFamily="34" charset="0"/>
              <a:cs typeface="Open Sans" panose="020B0606030504020204" pitchFamily="34" charset="0"/>
            </a:endParaRPr>
          </a:p>
          <a:p>
            <a:pPr algn="l">
              <a:defRPr/>
            </a:pPr>
            <a:r>
              <a:rPr lang="en-GB" altLang="en-US" sz="1600" b="1" dirty="0">
                <a:solidFill>
                  <a:srgbClr val="009385"/>
                </a:solidFill>
                <a:latin typeface="Open Sans" panose="020B0606030504020204" pitchFamily="34" charset="0"/>
                <a:ea typeface="Open Sans" panose="020B0606030504020204" pitchFamily="34" charset="0"/>
                <a:cs typeface="Open Sans" panose="020B0606030504020204" pitchFamily="34" charset="0"/>
              </a:rPr>
              <a:t>Long root hair shape to fit between grains of soil so that it can reach water.</a:t>
            </a:r>
          </a:p>
          <a:p>
            <a:pPr algn="l">
              <a:defRPr/>
            </a:pPr>
            <a:endParaRPr lang="en-GB" altLang="en-US" sz="1600" b="1" dirty="0">
              <a:solidFill>
                <a:srgbClr val="009385"/>
              </a:solidFill>
              <a:latin typeface="Open Sans" panose="020B0606030504020204" pitchFamily="34" charset="0"/>
              <a:ea typeface="Open Sans" panose="020B0606030504020204" pitchFamily="34" charset="0"/>
              <a:cs typeface="Open Sans" panose="020B0606030504020204" pitchFamily="34" charset="0"/>
            </a:endParaRPr>
          </a:p>
          <a:p>
            <a:pPr algn="l">
              <a:defRPr/>
            </a:pPr>
            <a:r>
              <a:rPr lang="en-GB" altLang="en-US" sz="1600" b="1" dirty="0">
                <a:solidFill>
                  <a:srgbClr val="009385"/>
                </a:solidFill>
                <a:latin typeface="Open Sans" panose="020B0606030504020204" pitchFamily="34" charset="0"/>
                <a:ea typeface="Open Sans" panose="020B0606030504020204" pitchFamily="34" charset="0"/>
                <a:cs typeface="Open Sans" panose="020B0606030504020204" pitchFamily="34" charset="0"/>
              </a:rPr>
              <a:t>Large surface area for diffusion of water and minerals into the cell.</a:t>
            </a:r>
          </a:p>
          <a:p>
            <a:pPr algn="l">
              <a:defRPr/>
            </a:pPr>
            <a:endParaRPr lang="en-GB" altLang="en-US" sz="1600" b="1" dirty="0">
              <a:solidFill>
                <a:srgbClr val="009385"/>
              </a:solidFill>
              <a:latin typeface="Open Sans" panose="020B0606030504020204" pitchFamily="34" charset="0"/>
              <a:ea typeface="Open Sans" panose="020B0606030504020204" pitchFamily="34" charset="0"/>
              <a:cs typeface="Open Sans" panose="020B0606030504020204" pitchFamily="34" charset="0"/>
            </a:endParaRPr>
          </a:p>
          <a:p>
            <a:pPr algn="l">
              <a:defRPr/>
            </a:pPr>
            <a:r>
              <a:rPr lang="en-GB" altLang="en-US" sz="1600" b="1" dirty="0">
                <a:solidFill>
                  <a:srgbClr val="009385"/>
                </a:solidFill>
                <a:latin typeface="Open Sans" panose="020B0606030504020204" pitchFamily="34" charset="0"/>
                <a:ea typeface="Open Sans" panose="020B0606030504020204" pitchFamily="34" charset="0"/>
                <a:cs typeface="Open Sans" panose="020B0606030504020204" pitchFamily="34" charset="0"/>
              </a:rPr>
              <a:t>No chloroplasts due to being underground.</a:t>
            </a:r>
          </a:p>
        </p:txBody>
      </p:sp>
      <p:pic>
        <p:nvPicPr>
          <p:cNvPr id="7" name="Picture 6">
            <a:extLst>
              <a:ext uri="{FF2B5EF4-FFF2-40B4-BE49-F238E27FC236}">
                <a16:creationId xmlns:a16="http://schemas.microsoft.com/office/drawing/2014/main" id="{76F9C967-BF72-49A5-82A0-2AB9BB564D3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959117" y="4187322"/>
            <a:ext cx="3152742" cy="2229353"/>
          </a:xfrm>
          <a:prstGeom prst="rect">
            <a:avLst/>
          </a:prstGeom>
        </p:spPr>
      </p:pic>
    </p:spTree>
    <p:extLst>
      <p:ext uri="{BB962C8B-B14F-4D97-AF65-F5344CB8AC3E}">
        <p14:creationId xmlns:p14="http://schemas.microsoft.com/office/powerpoint/2010/main" val="2402849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500"/>
                                  </p:stCondLst>
                                  <p:childTnLst>
                                    <p:set>
                                      <p:cBhvr>
                                        <p:cTn id="6" dur="1" fill="hold">
                                          <p:stCondLst>
                                            <p:cond delay="0"/>
                                          </p:stCondLst>
                                        </p:cTn>
                                        <p:tgtEl>
                                          <p:spTgt spid="6">
                                            <p:txEl>
                                              <p:pRg st="2" end="2"/>
                                            </p:txEl>
                                          </p:spTgt>
                                        </p:tgtEl>
                                        <p:attrNameLst>
                                          <p:attrName>style.visibility</p:attrName>
                                        </p:attrNameLst>
                                      </p:cBhvr>
                                      <p:to>
                                        <p:strVal val="visible"/>
                                      </p:to>
                                    </p:set>
                                    <p:animEffect transition="in" filter="fade">
                                      <p:cBhvr>
                                        <p:cTn id="7" dur="500"/>
                                        <p:tgtEl>
                                          <p:spTgt spid="6">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500"/>
                                  </p:stCondLst>
                                  <p:childTnLst>
                                    <p:set>
                                      <p:cBhvr>
                                        <p:cTn id="11" dur="1" fill="hold">
                                          <p:stCondLst>
                                            <p:cond delay="0"/>
                                          </p:stCondLst>
                                        </p:cTn>
                                        <p:tgtEl>
                                          <p:spTgt spid="6">
                                            <p:txEl>
                                              <p:pRg st="6" end="6"/>
                                            </p:txEl>
                                          </p:spTgt>
                                        </p:tgtEl>
                                        <p:attrNameLst>
                                          <p:attrName>style.visibility</p:attrName>
                                        </p:attrNameLst>
                                      </p:cBhvr>
                                      <p:to>
                                        <p:strVal val="visible"/>
                                      </p:to>
                                    </p:set>
                                    <p:animEffect transition="in" filter="fade">
                                      <p:cBhvr>
                                        <p:cTn id="12" dur="500"/>
                                        <p:tgtEl>
                                          <p:spTgt spid="6">
                                            <p:txEl>
                                              <p:pRg st="6" end="6"/>
                                            </p:txEl>
                                          </p:spTgt>
                                        </p:tgtEl>
                                      </p:cBhvr>
                                    </p:animEffect>
                                  </p:childTnLst>
                                </p:cTn>
                              </p:par>
                              <p:par>
                                <p:cTn id="13" presetID="10" presetClass="entr" presetSubtype="0" fill="hold" nodeType="withEffect">
                                  <p:stCondLst>
                                    <p:cond delay="500"/>
                                  </p:stCondLst>
                                  <p:childTnLst>
                                    <p:set>
                                      <p:cBhvr>
                                        <p:cTn id="14" dur="1" fill="hold">
                                          <p:stCondLst>
                                            <p:cond delay="0"/>
                                          </p:stCondLst>
                                        </p:cTn>
                                        <p:tgtEl>
                                          <p:spTgt spid="6">
                                            <p:txEl>
                                              <p:pRg st="8" end="8"/>
                                            </p:txEl>
                                          </p:spTgt>
                                        </p:tgtEl>
                                        <p:attrNameLst>
                                          <p:attrName>style.visibility</p:attrName>
                                        </p:attrNameLst>
                                      </p:cBhvr>
                                      <p:to>
                                        <p:strVal val="visible"/>
                                      </p:to>
                                    </p:set>
                                    <p:animEffect transition="in" filter="fade">
                                      <p:cBhvr>
                                        <p:cTn id="15" dur="500"/>
                                        <p:tgtEl>
                                          <p:spTgt spid="6">
                                            <p:txEl>
                                              <p:pRg st="8" end="8"/>
                                            </p:txEl>
                                          </p:spTgt>
                                        </p:tgtEl>
                                      </p:cBhvr>
                                    </p:animEffect>
                                  </p:childTnLst>
                                </p:cTn>
                              </p:par>
                              <p:par>
                                <p:cTn id="16" presetID="10" presetClass="entr" presetSubtype="0" fill="hold" nodeType="withEffect">
                                  <p:stCondLst>
                                    <p:cond delay="500"/>
                                  </p:stCondLst>
                                  <p:childTnLst>
                                    <p:set>
                                      <p:cBhvr>
                                        <p:cTn id="17" dur="1" fill="hold">
                                          <p:stCondLst>
                                            <p:cond delay="0"/>
                                          </p:stCondLst>
                                        </p:cTn>
                                        <p:tgtEl>
                                          <p:spTgt spid="6">
                                            <p:txEl>
                                              <p:pRg st="10" end="10"/>
                                            </p:txEl>
                                          </p:spTgt>
                                        </p:tgtEl>
                                        <p:attrNameLst>
                                          <p:attrName>style.visibility</p:attrName>
                                        </p:attrNameLst>
                                      </p:cBhvr>
                                      <p:to>
                                        <p:strVal val="visible"/>
                                      </p:to>
                                    </p:set>
                                    <p:animEffect transition="in" filter="fade">
                                      <p:cBhvr>
                                        <p:cTn id="18" dur="500"/>
                                        <p:tgtEl>
                                          <p:spTgt spid="6">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2" name="Title 1">
            <a:extLst>
              <a:ext uri="{FF2B5EF4-FFF2-40B4-BE49-F238E27FC236}">
                <a16:creationId xmlns:a16="http://schemas.microsoft.com/office/drawing/2014/main" id="{C12347F8-FAE4-4DAF-8257-07D9481DD4F7}"/>
              </a:ext>
            </a:extLst>
          </p:cNvPr>
          <p:cNvSpPr txBox="1">
            <a:spLocks/>
          </p:cNvSpPr>
          <p:nvPr/>
        </p:nvSpPr>
        <p:spPr bwMode="auto">
          <a:xfrm>
            <a:off x="0" y="645195"/>
            <a:ext cx="9144000" cy="62071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anose="020F0502020204030204" pitchFamily="34" charset="0"/>
              </a:defRPr>
            </a:lvl2pPr>
            <a:lvl3pPr algn="ctr" rtl="0" eaLnBrk="1" fontAlgn="base" hangingPunct="1">
              <a:spcBef>
                <a:spcPct val="0"/>
              </a:spcBef>
              <a:spcAft>
                <a:spcPct val="0"/>
              </a:spcAft>
              <a:defRPr sz="4400">
                <a:solidFill>
                  <a:schemeClr val="tx1"/>
                </a:solidFill>
                <a:latin typeface="Calibri" panose="020F0502020204030204" pitchFamily="34" charset="0"/>
              </a:defRPr>
            </a:lvl3pPr>
            <a:lvl4pPr algn="ctr" rtl="0" eaLnBrk="1" fontAlgn="base" hangingPunct="1">
              <a:spcBef>
                <a:spcPct val="0"/>
              </a:spcBef>
              <a:spcAft>
                <a:spcPct val="0"/>
              </a:spcAft>
              <a:defRPr sz="4400">
                <a:solidFill>
                  <a:schemeClr val="tx1"/>
                </a:solidFill>
                <a:latin typeface="Calibri" panose="020F0502020204030204" pitchFamily="34" charset="0"/>
              </a:defRPr>
            </a:lvl4pPr>
            <a:lvl5pPr algn="ctr" rtl="0" eaLnBrk="1" fontAlgn="base" hangingPunct="1">
              <a:spcBef>
                <a:spcPct val="0"/>
              </a:spcBef>
              <a:spcAft>
                <a:spcPct val="0"/>
              </a:spcAft>
              <a:defRPr sz="4400">
                <a:solidFill>
                  <a:schemeClr val="tx1"/>
                </a:solidFill>
                <a:latin typeface="Calibri" panose="020F0502020204030204" pitchFamily="34" charset="0"/>
              </a:defRPr>
            </a:lvl5pPr>
            <a:lvl6pPr marL="457200" algn="ctr" rtl="0" eaLnBrk="1" fontAlgn="base" hangingPunct="1">
              <a:spcBef>
                <a:spcPct val="0"/>
              </a:spcBef>
              <a:spcAft>
                <a:spcPct val="0"/>
              </a:spcAft>
              <a:defRPr sz="4400">
                <a:solidFill>
                  <a:schemeClr val="tx1"/>
                </a:solidFill>
                <a:latin typeface="Calibri" panose="020F0502020204030204" pitchFamily="34" charset="0"/>
              </a:defRPr>
            </a:lvl6pPr>
            <a:lvl7pPr marL="914400" algn="ctr" rtl="0" eaLnBrk="1" fontAlgn="base" hangingPunct="1">
              <a:spcBef>
                <a:spcPct val="0"/>
              </a:spcBef>
              <a:spcAft>
                <a:spcPct val="0"/>
              </a:spcAft>
              <a:defRPr sz="4400">
                <a:solidFill>
                  <a:schemeClr val="tx1"/>
                </a:solidFill>
                <a:latin typeface="Calibri" panose="020F0502020204030204" pitchFamily="34" charset="0"/>
              </a:defRPr>
            </a:lvl7pPr>
            <a:lvl8pPr marL="1371600" algn="ctr" rtl="0" eaLnBrk="1" fontAlgn="base" hangingPunct="1">
              <a:spcBef>
                <a:spcPct val="0"/>
              </a:spcBef>
              <a:spcAft>
                <a:spcPct val="0"/>
              </a:spcAft>
              <a:defRPr sz="4400">
                <a:solidFill>
                  <a:schemeClr val="tx1"/>
                </a:solidFill>
                <a:latin typeface="Calibri" panose="020F0502020204030204" pitchFamily="34" charset="0"/>
              </a:defRPr>
            </a:lvl8pPr>
            <a:lvl9pPr marL="1828800" algn="ctr" rtl="0" eaLnBrk="1" fontAlgn="base" hangingPunct="1">
              <a:spcBef>
                <a:spcPct val="0"/>
              </a:spcBef>
              <a:spcAft>
                <a:spcPct val="0"/>
              </a:spcAft>
              <a:defRPr sz="4400">
                <a:solidFill>
                  <a:schemeClr val="tx1"/>
                </a:solidFill>
                <a:latin typeface="Calibri" panose="020F0502020204030204" pitchFamily="34" charset="0"/>
              </a:defRPr>
            </a:lvl9pPr>
          </a:lstStyle>
          <a:p>
            <a:pPr fontAlgn="auto">
              <a:spcAft>
                <a:spcPts val="0"/>
              </a:spcAft>
              <a:defRPr/>
            </a:pPr>
            <a:r>
              <a:rPr lang="en-GB" sz="3200" b="1" dirty="0">
                <a:solidFill>
                  <a:srgbClr val="009385"/>
                </a:solidFill>
                <a:latin typeface="Open Sans" panose="020B0606030504020204" pitchFamily="34" charset="0"/>
                <a:ea typeface="Open Sans" panose="020B0606030504020204" pitchFamily="34" charset="0"/>
                <a:cs typeface="Open Sans" panose="020B0606030504020204" pitchFamily="34" charset="0"/>
              </a:rPr>
              <a:t>Palisade Cell</a:t>
            </a:r>
          </a:p>
        </p:txBody>
      </p:sp>
      <p:sp>
        <p:nvSpPr>
          <p:cNvPr id="5" name="Rectangle 4">
            <a:hlinkClick r:id="rId3"/>
            <a:extLst>
              <a:ext uri="{FF2B5EF4-FFF2-40B4-BE49-F238E27FC236}">
                <a16:creationId xmlns:a16="http://schemas.microsoft.com/office/drawing/2014/main" id="{03B13BC8-FB9D-4DA6-99F1-6E2B3FDA1281}"/>
              </a:ext>
            </a:extLst>
          </p:cNvPr>
          <p:cNvSpPr/>
          <p:nvPr/>
        </p:nvSpPr>
        <p:spPr>
          <a:xfrm>
            <a:off x="8565159" y="6627302"/>
            <a:ext cx="534011" cy="170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itle 1">
            <a:extLst>
              <a:ext uri="{FF2B5EF4-FFF2-40B4-BE49-F238E27FC236}">
                <a16:creationId xmlns:a16="http://schemas.microsoft.com/office/drawing/2014/main" id="{02D06589-82F6-49EB-AC0C-A2E07CAE4FE4}"/>
              </a:ext>
            </a:extLst>
          </p:cNvPr>
          <p:cNvSpPr txBox="1">
            <a:spLocks/>
          </p:cNvSpPr>
          <p:nvPr/>
        </p:nvSpPr>
        <p:spPr>
          <a:xfrm>
            <a:off x="431801" y="1389016"/>
            <a:ext cx="8353424" cy="2308324"/>
          </a:xfrm>
          <a:prstGeom prst="rect">
            <a:avLst/>
          </a:prstGeom>
        </p:spPr>
        <p:txBody>
          <a:bodyPr wrap="square" lIns="0" rIns="0">
            <a:sp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defRPr/>
            </a:pPr>
            <a:r>
              <a:rPr lang="en-GB" altLang="en-US" sz="1600" dirty="0">
                <a:latin typeface="Open Sans" panose="020B0606030504020204" pitchFamily="34" charset="0"/>
                <a:ea typeface="Open Sans" panose="020B0606030504020204" pitchFamily="34" charset="0"/>
                <a:cs typeface="Open Sans" panose="020B0606030504020204" pitchFamily="34" charset="0"/>
              </a:rPr>
              <a:t>What is its function?</a:t>
            </a:r>
          </a:p>
          <a:p>
            <a:pPr algn="l">
              <a:defRPr/>
            </a:pPr>
            <a:endParaRPr lang="en-GB" altLang="en-US" sz="1600" dirty="0">
              <a:latin typeface="Open Sans" panose="020B0606030504020204" pitchFamily="34" charset="0"/>
              <a:ea typeface="Open Sans" panose="020B0606030504020204" pitchFamily="34" charset="0"/>
              <a:cs typeface="Open Sans" panose="020B0606030504020204" pitchFamily="34" charset="0"/>
            </a:endParaRPr>
          </a:p>
          <a:p>
            <a:pPr algn="l">
              <a:defRPr/>
            </a:pPr>
            <a:r>
              <a:rPr lang="en-GB" altLang="en-US" sz="1600" b="1" dirty="0">
                <a:solidFill>
                  <a:srgbClr val="009385"/>
                </a:solidFill>
                <a:latin typeface="Open Sans" panose="020B0606030504020204" pitchFamily="34" charset="0"/>
                <a:ea typeface="Open Sans" panose="020B0606030504020204" pitchFamily="34" charset="0"/>
                <a:cs typeface="Open Sans" panose="020B0606030504020204" pitchFamily="34" charset="0"/>
              </a:rPr>
              <a:t>To carry out photosynthesis and make food (glucose) for the plant.</a:t>
            </a:r>
          </a:p>
          <a:p>
            <a:pPr algn="l">
              <a:defRPr/>
            </a:pPr>
            <a:endParaRPr lang="en-GB" altLang="en-US" sz="1600" dirty="0">
              <a:latin typeface="Open Sans" panose="020B0606030504020204" pitchFamily="34" charset="0"/>
              <a:ea typeface="Open Sans" panose="020B0606030504020204" pitchFamily="34" charset="0"/>
              <a:cs typeface="Open Sans" panose="020B0606030504020204" pitchFamily="34" charset="0"/>
            </a:endParaRPr>
          </a:p>
          <a:p>
            <a:pPr algn="l">
              <a:defRPr/>
            </a:pPr>
            <a:r>
              <a:rPr lang="en-GB" altLang="en-US" sz="1600" dirty="0">
                <a:latin typeface="Open Sans" panose="020B0606030504020204" pitchFamily="34" charset="0"/>
                <a:ea typeface="Open Sans" panose="020B0606030504020204" pitchFamily="34" charset="0"/>
                <a:cs typeface="Open Sans" panose="020B0606030504020204" pitchFamily="34" charset="0"/>
              </a:rPr>
              <a:t>How is it adapted to this function?</a:t>
            </a:r>
          </a:p>
          <a:p>
            <a:pPr algn="l">
              <a:defRPr/>
            </a:pPr>
            <a:endParaRPr lang="en-GB" altLang="en-US" sz="1600" dirty="0">
              <a:latin typeface="Open Sans" panose="020B0606030504020204" pitchFamily="34" charset="0"/>
              <a:ea typeface="Open Sans" panose="020B0606030504020204" pitchFamily="34" charset="0"/>
              <a:cs typeface="Open Sans" panose="020B0606030504020204" pitchFamily="34" charset="0"/>
            </a:endParaRPr>
          </a:p>
          <a:p>
            <a:pPr algn="l">
              <a:defRPr/>
            </a:pPr>
            <a:r>
              <a:rPr lang="en-GB" altLang="en-US" sz="1600" b="1" dirty="0">
                <a:solidFill>
                  <a:srgbClr val="009385"/>
                </a:solidFill>
                <a:latin typeface="Open Sans" panose="020B0606030504020204" pitchFamily="34" charset="0"/>
                <a:ea typeface="Open Sans" panose="020B0606030504020204" pitchFamily="34" charset="0"/>
                <a:cs typeface="Open Sans" panose="020B0606030504020204" pitchFamily="34" charset="0"/>
              </a:rPr>
              <a:t>Lots of chloroplasts to absorb light to provide energy for photosynthesis.</a:t>
            </a:r>
          </a:p>
          <a:p>
            <a:pPr algn="l">
              <a:defRPr/>
            </a:pPr>
            <a:endParaRPr lang="en-GB" altLang="en-US" sz="1600" b="1" dirty="0">
              <a:solidFill>
                <a:srgbClr val="009385"/>
              </a:solidFill>
              <a:latin typeface="Open Sans" panose="020B0606030504020204" pitchFamily="34" charset="0"/>
              <a:ea typeface="Open Sans" panose="020B0606030504020204" pitchFamily="34" charset="0"/>
              <a:cs typeface="Open Sans" panose="020B0606030504020204" pitchFamily="34" charset="0"/>
            </a:endParaRPr>
          </a:p>
          <a:p>
            <a:pPr algn="l">
              <a:defRPr/>
            </a:pPr>
            <a:r>
              <a:rPr lang="en-GB" altLang="en-US" sz="1600" b="1" dirty="0">
                <a:solidFill>
                  <a:srgbClr val="009385"/>
                </a:solidFill>
                <a:latin typeface="Open Sans" panose="020B0606030504020204" pitchFamily="34" charset="0"/>
                <a:ea typeface="Open Sans" panose="020B0606030504020204" pitchFamily="34" charset="0"/>
                <a:cs typeface="Open Sans" panose="020B0606030504020204" pitchFamily="34" charset="0"/>
              </a:rPr>
              <a:t>Tall, long shape and a large surface area to maximise the absorption of light.</a:t>
            </a:r>
          </a:p>
        </p:txBody>
      </p:sp>
      <p:pic>
        <p:nvPicPr>
          <p:cNvPr id="4" name="Picture 3">
            <a:extLst>
              <a:ext uri="{FF2B5EF4-FFF2-40B4-BE49-F238E27FC236}">
                <a16:creationId xmlns:a16="http://schemas.microsoft.com/office/drawing/2014/main" id="{E865F366-853C-4E85-BB3A-76107E197D8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680590" y="3940629"/>
            <a:ext cx="1709795" cy="2459734"/>
          </a:xfrm>
          <a:prstGeom prst="rect">
            <a:avLst/>
          </a:prstGeom>
        </p:spPr>
      </p:pic>
    </p:spTree>
    <p:extLst>
      <p:ext uri="{BB962C8B-B14F-4D97-AF65-F5344CB8AC3E}">
        <p14:creationId xmlns:p14="http://schemas.microsoft.com/office/powerpoint/2010/main" val="41232864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500"/>
                                  </p:stCondLst>
                                  <p:childTnLst>
                                    <p:set>
                                      <p:cBhvr>
                                        <p:cTn id="6" dur="1" fill="hold">
                                          <p:stCondLst>
                                            <p:cond delay="0"/>
                                          </p:stCondLst>
                                        </p:cTn>
                                        <p:tgtEl>
                                          <p:spTgt spid="6">
                                            <p:txEl>
                                              <p:pRg st="2" end="2"/>
                                            </p:txEl>
                                          </p:spTgt>
                                        </p:tgtEl>
                                        <p:attrNameLst>
                                          <p:attrName>style.visibility</p:attrName>
                                        </p:attrNameLst>
                                      </p:cBhvr>
                                      <p:to>
                                        <p:strVal val="visible"/>
                                      </p:to>
                                    </p:set>
                                    <p:animEffect transition="in" filter="fade">
                                      <p:cBhvr>
                                        <p:cTn id="7" dur="500"/>
                                        <p:tgtEl>
                                          <p:spTgt spid="6">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500"/>
                                  </p:stCondLst>
                                  <p:childTnLst>
                                    <p:set>
                                      <p:cBhvr>
                                        <p:cTn id="11" dur="1" fill="hold">
                                          <p:stCondLst>
                                            <p:cond delay="0"/>
                                          </p:stCondLst>
                                        </p:cTn>
                                        <p:tgtEl>
                                          <p:spTgt spid="6">
                                            <p:txEl>
                                              <p:pRg st="6" end="6"/>
                                            </p:txEl>
                                          </p:spTgt>
                                        </p:tgtEl>
                                        <p:attrNameLst>
                                          <p:attrName>style.visibility</p:attrName>
                                        </p:attrNameLst>
                                      </p:cBhvr>
                                      <p:to>
                                        <p:strVal val="visible"/>
                                      </p:to>
                                    </p:set>
                                    <p:animEffect transition="in" filter="fade">
                                      <p:cBhvr>
                                        <p:cTn id="12" dur="500"/>
                                        <p:tgtEl>
                                          <p:spTgt spid="6">
                                            <p:txEl>
                                              <p:pRg st="6" end="6"/>
                                            </p:txEl>
                                          </p:spTgt>
                                        </p:tgtEl>
                                      </p:cBhvr>
                                    </p:animEffect>
                                  </p:childTnLst>
                                </p:cTn>
                              </p:par>
                              <p:par>
                                <p:cTn id="13" presetID="10" presetClass="entr" presetSubtype="0" fill="hold" nodeType="withEffect">
                                  <p:stCondLst>
                                    <p:cond delay="500"/>
                                  </p:stCondLst>
                                  <p:childTnLst>
                                    <p:set>
                                      <p:cBhvr>
                                        <p:cTn id="14" dur="1" fill="hold">
                                          <p:stCondLst>
                                            <p:cond delay="0"/>
                                          </p:stCondLst>
                                        </p:cTn>
                                        <p:tgtEl>
                                          <p:spTgt spid="6">
                                            <p:txEl>
                                              <p:pRg st="8" end="8"/>
                                            </p:txEl>
                                          </p:spTgt>
                                        </p:tgtEl>
                                        <p:attrNameLst>
                                          <p:attrName>style.visibility</p:attrName>
                                        </p:attrNameLst>
                                      </p:cBhvr>
                                      <p:to>
                                        <p:strVal val="visible"/>
                                      </p:to>
                                    </p:set>
                                    <p:animEffect transition="in" filter="fade">
                                      <p:cBhvr>
                                        <p:cTn id="15" dur="500"/>
                                        <p:tgtEl>
                                          <p:spTgt spid="6">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2" name="Title 1">
            <a:extLst>
              <a:ext uri="{FF2B5EF4-FFF2-40B4-BE49-F238E27FC236}">
                <a16:creationId xmlns:a16="http://schemas.microsoft.com/office/drawing/2014/main" id="{C12347F8-FAE4-4DAF-8257-07D9481DD4F7}"/>
              </a:ext>
            </a:extLst>
          </p:cNvPr>
          <p:cNvSpPr txBox="1">
            <a:spLocks/>
          </p:cNvSpPr>
          <p:nvPr/>
        </p:nvSpPr>
        <p:spPr bwMode="auto">
          <a:xfrm>
            <a:off x="0" y="645195"/>
            <a:ext cx="9144000" cy="62071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anose="020F0502020204030204" pitchFamily="34" charset="0"/>
              </a:defRPr>
            </a:lvl2pPr>
            <a:lvl3pPr algn="ctr" rtl="0" eaLnBrk="1" fontAlgn="base" hangingPunct="1">
              <a:spcBef>
                <a:spcPct val="0"/>
              </a:spcBef>
              <a:spcAft>
                <a:spcPct val="0"/>
              </a:spcAft>
              <a:defRPr sz="4400">
                <a:solidFill>
                  <a:schemeClr val="tx1"/>
                </a:solidFill>
                <a:latin typeface="Calibri" panose="020F0502020204030204" pitchFamily="34" charset="0"/>
              </a:defRPr>
            </a:lvl3pPr>
            <a:lvl4pPr algn="ctr" rtl="0" eaLnBrk="1" fontAlgn="base" hangingPunct="1">
              <a:spcBef>
                <a:spcPct val="0"/>
              </a:spcBef>
              <a:spcAft>
                <a:spcPct val="0"/>
              </a:spcAft>
              <a:defRPr sz="4400">
                <a:solidFill>
                  <a:schemeClr val="tx1"/>
                </a:solidFill>
                <a:latin typeface="Calibri" panose="020F0502020204030204" pitchFamily="34" charset="0"/>
              </a:defRPr>
            </a:lvl4pPr>
            <a:lvl5pPr algn="ctr" rtl="0" eaLnBrk="1" fontAlgn="base" hangingPunct="1">
              <a:spcBef>
                <a:spcPct val="0"/>
              </a:spcBef>
              <a:spcAft>
                <a:spcPct val="0"/>
              </a:spcAft>
              <a:defRPr sz="4400">
                <a:solidFill>
                  <a:schemeClr val="tx1"/>
                </a:solidFill>
                <a:latin typeface="Calibri" panose="020F0502020204030204" pitchFamily="34" charset="0"/>
              </a:defRPr>
            </a:lvl5pPr>
            <a:lvl6pPr marL="457200" algn="ctr" rtl="0" eaLnBrk="1" fontAlgn="base" hangingPunct="1">
              <a:spcBef>
                <a:spcPct val="0"/>
              </a:spcBef>
              <a:spcAft>
                <a:spcPct val="0"/>
              </a:spcAft>
              <a:defRPr sz="4400">
                <a:solidFill>
                  <a:schemeClr val="tx1"/>
                </a:solidFill>
                <a:latin typeface="Calibri" panose="020F0502020204030204" pitchFamily="34" charset="0"/>
              </a:defRPr>
            </a:lvl6pPr>
            <a:lvl7pPr marL="914400" algn="ctr" rtl="0" eaLnBrk="1" fontAlgn="base" hangingPunct="1">
              <a:spcBef>
                <a:spcPct val="0"/>
              </a:spcBef>
              <a:spcAft>
                <a:spcPct val="0"/>
              </a:spcAft>
              <a:defRPr sz="4400">
                <a:solidFill>
                  <a:schemeClr val="tx1"/>
                </a:solidFill>
                <a:latin typeface="Calibri" panose="020F0502020204030204" pitchFamily="34" charset="0"/>
              </a:defRPr>
            </a:lvl7pPr>
            <a:lvl8pPr marL="1371600" algn="ctr" rtl="0" eaLnBrk="1" fontAlgn="base" hangingPunct="1">
              <a:spcBef>
                <a:spcPct val="0"/>
              </a:spcBef>
              <a:spcAft>
                <a:spcPct val="0"/>
              </a:spcAft>
              <a:defRPr sz="4400">
                <a:solidFill>
                  <a:schemeClr val="tx1"/>
                </a:solidFill>
                <a:latin typeface="Calibri" panose="020F0502020204030204" pitchFamily="34" charset="0"/>
              </a:defRPr>
            </a:lvl8pPr>
            <a:lvl9pPr marL="1828800" algn="ctr" rtl="0" eaLnBrk="1" fontAlgn="base" hangingPunct="1">
              <a:spcBef>
                <a:spcPct val="0"/>
              </a:spcBef>
              <a:spcAft>
                <a:spcPct val="0"/>
              </a:spcAft>
              <a:defRPr sz="4400">
                <a:solidFill>
                  <a:schemeClr val="tx1"/>
                </a:solidFill>
                <a:latin typeface="Calibri" panose="020F0502020204030204" pitchFamily="34" charset="0"/>
              </a:defRPr>
            </a:lvl9pPr>
          </a:lstStyle>
          <a:p>
            <a:pPr fontAlgn="auto">
              <a:spcAft>
                <a:spcPts val="0"/>
              </a:spcAft>
              <a:defRPr/>
            </a:pPr>
            <a:r>
              <a:rPr lang="en-GB" sz="3200" b="1" dirty="0">
                <a:solidFill>
                  <a:srgbClr val="009385"/>
                </a:solidFill>
                <a:latin typeface="Open Sans" panose="020B0606030504020204" pitchFamily="34" charset="0"/>
                <a:ea typeface="Open Sans" panose="020B0606030504020204" pitchFamily="34" charset="0"/>
                <a:cs typeface="Open Sans" panose="020B0606030504020204" pitchFamily="34" charset="0"/>
              </a:rPr>
              <a:t>Sperm Cell</a:t>
            </a:r>
          </a:p>
        </p:txBody>
      </p:sp>
      <p:sp>
        <p:nvSpPr>
          <p:cNvPr id="5" name="Rectangle 4">
            <a:hlinkClick r:id="rId3"/>
            <a:extLst>
              <a:ext uri="{FF2B5EF4-FFF2-40B4-BE49-F238E27FC236}">
                <a16:creationId xmlns:a16="http://schemas.microsoft.com/office/drawing/2014/main" id="{03B13BC8-FB9D-4DA6-99F1-6E2B3FDA1281}"/>
              </a:ext>
            </a:extLst>
          </p:cNvPr>
          <p:cNvSpPr/>
          <p:nvPr/>
        </p:nvSpPr>
        <p:spPr>
          <a:xfrm>
            <a:off x="8565159" y="6627302"/>
            <a:ext cx="534011" cy="170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itle 1">
            <a:extLst>
              <a:ext uri="{FF2B5EF4-FFF2-40B4-BE49-F238E27FC236}">
                <a16:creationId xmlns:a16="http://schemas.microsoft.com/office/drawing/2014/main" id="{02D06589-82F6-49EB-AC0C-A2E07CAE4FE4}"/>
              </a:ext>
            </a:extLst>
          </p:cNvPr>
          <p:cNvSpPr txBox="1">
            <a:spLocks/>
          </p:cNvSpPr>
          <p:nvPr/>
        </p:nvSpPr>
        <p:spPr>
          <a:xfrm>
            <a:off x="431801" y="1389016"/>
            <a:ext cx="8353424" cy="2308324"/>
          </a:xfrm>
          <a:prstGeom prst="rect">
            <a:avLst/>
          </a:prstGeom>
        </p:spPr>
        <p:txBody>
          <a:bodyPr wrap="square" lIns="0" rIns="0">
            <a:sp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defRPr/>
            </a:pPr>
            <a:r>
              <a:rPr lang="en-GB" altLang="en-US" sz="1600" dirty="0">
                <a:latin typeface="Open Sans" panose="020B0606030504020204" pitchFamily="34" charset="0"/>
                <a:ea typeface="Open Sans" panose="020B0606030504020204" pitchFamily="34" charset="0"/>
                <a:cs typeface="Open Sans" panose="020B0606030504020204" pitchFamily="34" charset="0"/>
              </a:rPr>
              <a:t>What is its function?</a:t>
            </a:r>
          </a:p>
          <a:p>
            <a:pPr algn="l">
              <a:defRPr/>
            </a:pPr>
            <a:endParaRPr lang="en-GB" altLang="en-US" sz="1600" dirty="0">
              <a:latin typeface="Open Sans" panose="020B0606030504020204" pitchFamily="34" charset="0"/>
              <a:ea typeface="Open Sans" panose="020B0606030504020204" pitchFamily="34" charset="0"/>
              <a:cs typeface="Open Sans" panose="020B0606030504020204" pitchFamily="34" charset="0"/>
            </a:endParaRPr>
          </a:p>
          <a:p>
            <a:pPr algn="l">
              <a:defRPr/>
            </a:pPr>
            <a:r>
              <a:rPr lang="en-GB" altLang="en-US" sz="1600" b="1" dirty="0">
                <a:solidFill>
                  <a:srgbClr val="009385"/>
                </a:solidFill>
                <a:latin typeface="Open Sans" panose="020B0606030504020204" pitchFamily="34" charset="0"/>
                <a:ea typeface="Open Sans" panose="020B0606030504020204" pitchFamily="34" charset="0"/>
                <a:cs typeface="Open Sans" panose="020B0606030504020204" pitchFamily="34" charset="0"/>
              </a:rPr>
              <a:t>To travel to and fuse with an egg cell for fertilisation.</a:t>
            </a:r>
          </a:p>
          <a:p>
            <a:pPr algn="l">
              <a:defRPr/>
            </a:pPr>
            <a:endParaRPr lang="en-GB" altLang="en-US" sz="1600" dirty="0">
              <a:latin typeface="Open Sans" panose="020B0606030504020204" pitchFamily="34" charset="0"/>
              <a:ea typeface="Open Sans" panose="020B0606030504020204" pitchFamily="34" charset="0"/>
              <a:cs typeface="Open Sans" panose="020B0606030504020204" pitchFamily="34" charset="0"/>
            </a:endParaRPr>
          </a:p>
          <a:p>
            <a:pPr algn="l">
              <a:defRPr/>
            </a:pPr>
            <a:r>
              <a:rPr lang="en-GB" altLang="en-US" sz="1600" dirty="0">
                <a:latin typeface="Open Sans" panose="020B0606030504020204" pitchFamily="34" charset="0"/>
                <a:ea typeface="Open Sans" panose="020B0606030504020204" pitchFamily="34" charset="0"/>
                <a:cs typeface="Open Sans" panose="020B0606030504020204" pitchFamily="34" charset="0"/>
              </a:rPr>
              <a:t>How is it adapted to this function?</a:t>
            </a:r>
          </a:p>
          <a:p>
            <a:pPr algn="l">
              <a:defRPr/>
            </a:pPr>
            <a:endParaRPr lang="en-GB" altLang="en-US" sz="1600" dirty="0">
              <a:latin typeface="Open Sans" panose="020B0606030504020204" pitchFamily="34" charset="0"/>
              <a:ea typeface="Open Sans" panose="020B0606030504020204" pitchFamily="34" charset="0"/>
              <a:cs typeface="Open Sans" panose="020B0606030504020204" pitchFamily="34" charset="0"/>
            </a:endParaRPr>
          </a:p>
          <a:p>
            <a:pPr algn="l">
              <a:defRPr/>
            </a:pPr>
            <a:r>
              <a:rPr lang="en-GB" altLang="en-US" sz="1600" b="1" dirty="0">
                <a:solidFill>
                  <a:srgbClr val="009385"/>
                </a:solidFill>
                <a:latin typeface="Open Sans" panose="020B0606030504020204" pitchFamily="34" charset="0"/>
                <a:ea typeface="Open Sans" panose="020B0606030504020204" pitchFamily="34" charset="0"/>
                <a:cs typeface="Open Sans" panose="020B0606030504020204" pitchFamily="34" charset="0"/>
              </a:rPr>
              <a:t>Long tail for movement to the egg.</a:t>
            </a:r>
          </a:p>
          <a:p>
            <a:pPr algn="l">
              <a:defRPr/>
            </a:pPr>
            <a:endParaRPr lang="en-GB" altLang="en-US" sz="1600" b="1" dirty="0">
              <a:solidFill>
                <a:srgbClr val="009385"/>
              </a:solidFill>
              <a:latin typeface="Open Sans" panose="020B0606030504020204" pitchFamily="34" charset="0"/>
              <a:ea typeface="Open Sans" panose="020B0606030504020204" pitchFamily="34" charset="0"/>
              <a:cs typeface="Open Sans" panose="020B0606030504020204" pitchFamily="34" charset="0"/>
            </a:endParaRPr>
          </a:p>
          <a:p>
            <a:pPr algn="l">
              <a:defRPr/>
            </a:pPr>
            <a:r>
              <a:rPr lang="en-GB" altLang="en-US" sz="1600" b="1" dirty="0">
                <a:solidFill>
                  <a:srgbClr val="009385"/>
                </a:solidFill>
                <a:latin typeface="Open Sans" panose="020B0606030504020204" pitchFamily="34" charset="0"/>
                <a:ea typeface="Open Sans" panose="020B0606030504020204" pitchFamily="34" charset="0"/>
                <a:cs typeface="Open Sans" panose="020B0606030504020204" pitchFamily="34" charset="0"/>
              </a:rPr>
              <a:t>Lots of mitochondria to release energy to allow the sperm to move the tail.</a:t>
            </a:r>
          </a:p>
        </p:txBody>
      </p:sp>
      <p:pic>
        <p:nvPicPr>
          <p:cNvPr id="3" name="Picture 2">
            <a:extLst>
              <a:ext uri="{FF2B5EF4-FFF2-40B4-BE49-F238E27FC236}">
                <a16:creationId xmlns:a16="http://schemas.microsoft.com/office/drawing/2014/main" id="{DAC32016-D5D6-4A23-AE2B-CEA36073E0B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35326" y="4359170"/>
            <a:ext cx="4600323" cy="751765"/>
          </a:xfrm>
          <a:prstGeom prst="rect">
            <a:avLst/>
          </a:prstGeom>
        </p:spPr>
      </p:pic>
    </p:spTree>
    <p:extLst>
      <p:ext uri="{BB962C8B-B14F-4D97-AF65-F5344CB8AC3E}">
        <p14:creationId xmlns:p14="http://schemas.microsoft.com/office/powerpoint/2010/main" val="2349606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500"/>
                                  </p:stCondLst>
                                  <p:childTnLst>
                                    <p:set>
                                      <p:cBhvr>
                                        <p:cTn id="6" dur="1" fill="hold">
                                          <p:stCondLst>
                                            <p:cond delay="0"/>
                                          </p:stCondLst>
                                        </p:cTn>
                                        <p:tgtEl>
                                          <p:spTgt spid="6">
                                            <p:txEl>
                                              <p:pRg st="2" end="2"/>
                                            </p:txEl>
                                          </p:spTgt>
                                        </p:tgtEl>
                                        <p:attrNameLst>
                                          <p:attrName>style.visibility</p:attrName>
                                        </p:attrNameLst>
                                      </p:cBhvr>
                                      <p:to>
                                        <p:strVal val="visible"/>
                                      </p:to>
                                    </p:set>
                                    <p:animEffect transition="in" filter="fade">
                                      <p:cBhvr>
                                        <p:cTn id="7" dur="500"/>
                                        <p:tgtEl>
                                          <p:spTgt spid="6">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500"/>
                                  </p:stCondLst>
                                  <p:childTnLst>
                                    <p:set>
                                      <p:cBhvr>
                                        <p:cTn id="11" dur="1" fill="hold">
                                          <p:stCondLst>
                                            <p:cond delay="0"/>
                                          </p:stCondLst>
                                        </p:cTn>
                                        <p:tgtEl>
                                          <p:spTgt spid="6">
                                            <p:txEl>
                                              <p:pRg st="6" end="6"/>
                                            </p:txEl>
                                          </p:spTgt>
                                        </p:tgtEl>
                                        <p:attrNameLst>
                                          <p:attrName>style.visibility</p:attrName>
                                        </p:attrNameLst>
                                      </p:cBhvr>
                                      <p:to>
                                        <p:strVal val="visible"/>
                                      </p:to>
                                    </p:set>
                                    <p:animEffect transition="in" filter="fade">
                                      <p:cBhvr>
                                        <p:cTn id="12" dur="500"/>
                                        <p:tgtEl>
                                          <p:spTgt spid="6">
                                            <p:txEl>
                                              <p:pRg st="6" end="6"/>
                                            </p:txEl>
                                          </p:spTgt>
                                        </p:tgtEl>
                                      </p:cBhvr>
                                    </p:animEffect>
                                  </p:childTnLst>
                                </p:cTn>
                              </p:par>
                              <p:par>
                                <p:cTn id="13" presetID="10" presetClass="entr" presetSubtype="0" fill="hold" nodeType="withEffect">
                                  <p:stCondLst>
                                    <p:cond delay="500"/>
                                  </p:stCondLst>
                                  <p:childTnLst>
                                    <p:set>
                                      <p:cBhvr>
                                        <p:cTn id="14" dur="1" fill="hold">
                                          <p:stCondLst>
                                            <p:cond delay="0"/>
                                          </p:stCondLst>
                                        </p:cTn>
                                        <p:tgtEl>
                                          <p:spTgt spid="6">
                                            <p:txEl>
                                              <p:pRg st="8" end="8"/>
                                            </p:txEl>
                                          </p:spTgt>
                                        </p:tgtEl>
                                        <p:attrNameLst>
                                          <p:attrName>style.visibility</p:attrName>
                                        </p:attrNameLst>
                                      </p:cBhvr>
                                      <p:to>
                                        <p:strVal val="visible"/>
                                      </p:to>
                                    </p:set>
                                    <p:animEffect transition="in" filter="fade">
                                      <p:cBhvr>
                                        <p:cTn id="15" dur="500"/>
                                        <p:tgtEl>
                                          <p:spTgt spid="6">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2" name="Title 1">
            <a:extLst>
              <a:ext uri="{FF2B5EF4-FFF2-40B4-BE49-F238E27FC236}">
                <a16:creationId xmlns:a16="http://schemas.microsoft.com/office/drawing/2014/main" id="{C12347F8-FAE4-4DAF-8257-07D9481DD4F7}"/>
              </a:ext>
            </a:extLst>
          </p:cNvPr>
          <p:cNvSpPr txBox="1">
            <a:spLocks/>
          </p:cNvSpPr>
          <p:nvPr/>
        </p:nvSpPr>
        <p:spPr bwMode="auto">
          <a:xfrm>
            <a:off x="0" y="645195"/>
            <a:ext cx="9144000" cy="62071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anose="020F0502020204030204" pitchFamily="34" charset="0"/>
              </a:defRPr>
            </a:lvl2pPr>
            <a:lvl3pPr algn="ctr" rtl="0" eaLnBrk="1" fontAlgn="base" hangingPunct="1">
              <a:spcBef>
                <a:spcPct val="0"/>
              </a:spcBef>
              <a:spcAft>
                <a:spcPct val="0"/>
              </a:spcAft>
              <a:defRPr sz="4400">
                <a:solidFill>
                  <a:schemeClr val="tx1"/>
                </a:solidFill>
                <a:latin typeface="Calibri" panose="020F0502020204030204" pitchFamily="34" charset="0"/>
              </a:defRPr>
            </a:lvl3pPr>
            <a:lvl4pPr algn="ctr" rtl="0" eaLnBrk="1" fontAlgn="base" hangingPunct="1">
              <a:spcBef>
                <a:spcPct val="0"/>
              </a:spcBef>
              <a:spcAft>
                <a:spcPct val="0"/>
              </a:spcAft>
              <a:defRPr sz="4400">
                <a:solidFill>
                  <a:schemeClr val="tx1"/>
                </a:solidFill>
                <a:latin typeface="Calibri" panose="020F0502020204030204" pitchFamily="34" charset="0"/>
              </a:defRPr>
            </a:lvl4pPr>
            <a:lvl5pPr algn="ctr" rtl="0" eaLnBrk="1" fontAlgn="base" hangingPunct="1">
              <a:spcBef>
                <a:spcPct val="0"/>
              </a:spcBef>
              <a:spcAft>
                <a:spcPct val="0"/>
              </a:spcAft>
              <a:defRPr sz="4400">
                <a:solidFill>
                  <a:schemeClr val="tx1"/>
                </a:solidFill>
                <a:latin typeface="Calibri" panose="020F0502020204030204" pitchFamily="34" charset="0"/>
              </a:defRPr>
            </a:lvl5pPr>
            <a:lvl6pPr marL="457200" algn="ctr" rtl="0" eaLnBrk="1" fontAlgn="base" hangingPunct="1">
              <a:spcBef>
                <a:spcPct val="0"/>
              </a:spcBef>
              <a:spcAft>
                <a:spcPct val="0"/>
              </a:spcAft>
              <a:defRPr sz="4400">
                <a:solidFill>
                  <a:schemeClr val="tx1"/>
                </a:solidFill>
                <a:latin typeface="Calibri" panose="020F0502020204030204" pitchFamily="34" charset="0"/>
              </a:defRPr>
            </a:lvl6pPr>
            <a:lvl7pPr marL="914400" algn="ctr" rtl="0" eaLnBrk="1" fontAlgn="base" hangingPunct="1">
              <a:spcBef>
                <a:spcPct val="0"/>
              </a:spcBef>
              <a:spcAft>
                <a:spcPct val="0"/>
              </a:spcAft>
              <a:defRPr sz="4400">
                <a:solidFill>
                  <a:schemeClr val="tx1"/>
                </a:solidFill>
                <a:latin typeface="Calibri" panose="020F0502020204030204" pitchFamily="34" charset="0"/>
              </a:defRPr>
            </a:lvl7pPr>
            <a:lvl8pPr marL="1371600" algn="ctr" rtl="0" eaLnBrk="1" fontAlgn="base" hangingPunct="1">
              <a:spcBef>
                <a:spcPct val="0"/>
              </a:spcBef>
              <a:spcAft>
                <a:spcPct val="0"/>
              </a:spcAft>
              <a:defRPr sz="4400">
                <a:solidFill>
                  <a:schemeClr val="tx1"/>
                </a:solidFill>
                <a:latin typeface="Calibri" panose="020F0502020204030204" pitchFamily="34" charset="0"/>
              </a:defRPr>
            </a:lvl8pPr>
            <a:lvl9pPr marL="1828800" algn="ctr" rtl="0" eaLnBrk="1" fontAlgn="base" hangingPunct="1">
              <a:spcBef>
                <a:spcPct val="0"/>
              </a:spcBef>
              <a:spcAft>
                <a:spcPct val="0"/>
              </a:spcAft>
              <a:defRPr sz="4400">
                <a:solidFill>
                  <a:schemeClr val="tx1"/>
                </a:solidFill>
                <a:latin typeface="Calibri" panose="020F0502020204030204" pitchFamily="34" charset="0"/>
              </a:defRPr>
            </a:lvl9pPr>
          </a:lstStyle>
          <a:p>
            <a:pPr fontAlgn="auto">
              <a:spcAft>
                <a:spcPts val="0"/>
              </a:spcAft>
              <a:defRPr/>
            </a:pPr>
            <a:r>
              <a:rPr lang="en-GB" sz="3200" b="1" dirty="0">
                <a:solidFill>
                  <a:srgbClr val="009385"/>
                </a:solidFill>
                <a:latin typeface="Open Sans" panose="020B0606030504020204" pitchFamily="34" charset="0"/>
                <a:ea typeface="Open Sans" panose="020B0606030504020204" pitchFamily="34" charset="0"/>
                <a:cs typeface="Open Sans" panose="020B0606030504020204" pitchFamily="34" charset="0"/>
              </a:rPr>
              <a:t>Muscle Cell</a:t>
            </a:r>
          </a:p>
        </p:txBody>
      </p:sp>
      <p:sp>
        <p:nvSpPr>
          <p:cNvPr id="5" name="Rectangle 4">
            <a:hlinkClick r:id="rId3"/>
            <a:extLst>
              <a:ext uri="{FF2B5EF4-FFF2-40B4-BE49-F238E27FC236}">
                <a16:creationId xmlns:a16="http://schemas.microsoft.com/office/drawing/2014/main" id="{03B13BC8-FB9D-4DA6-99F1-6E2B3FDA1281}"/>
              </a:ext>
            </a:extLst>
          </p:cNvPr>
          <p:cNvSpPr/>
          <p:nvPr/>
        </p:nvSpPr>
        <p:spPr>
          <a:xfrm>
            <a:off x="8565159" y="6627302"/>
            <a:ext cx="534011" cy="170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itle 1">
            <a:extLst>
              <a:ext uri="{FF2B5EF4-FFF2-40B4-BE49-F238E27FC236}">
                <a16:creationId xmlns:a16="http://schemas.microsoft.com/office/drawing/2014/main" id="{02D06589-82F6-49EB-AC0C-A2E07CAE4FE4}"/>
              </a:ext>
            </a:extLst>
          </p:cNvPr>
          <p:cNvSpPr txBox="1">
            <a:spLocks/>
          </p:cNvSpPr>
          <p:nvPr/>
        </p:nvSpPr>
        <p:spPr>
          <a:xfrm>
            <a:off x="431801" y="1389016"/>
            <a:ext cx="8353424" cy="2554545"/>
          </a:xfrm>
          <a:prstGeom prst="rect">
            <a:avLst/>
          </a:prstGeom>
        </p:spPr>
        <p:txBody>
          <a:bodyPr wrap="square" lIns="0" rIns="0">
            <a:sp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defRPr/>
            </a:pPr>
            <a:r>
              <a:rPr lang="en-GB" altLang="en-US" sz="1600" dirty="0">
                <a:latin typeface="Open Sans" panose="020B0606030504020204" pitchFamily="34" charset="0"/>
                <a:ea typeface="Open Sans" panose="020B0606030504020204" pitchFamily="34" charset="0"/>
                <a:cs typeface="Open Sans" panose="020B0606030504020204" pitchFamily="34" charset="0"/>
              </a:rPr>
              <a:t>What is its function?</a:t>
            </a:r>
          </a:p>
          <a:p>
            <a:pPr algn="l">
              <a:defRPr/>
            </a:pPr>
            <a:endParaRPr lang="en-GB" altLang="en-US" sz="1600" dirty="0">
              <a:latin typeface="Open Sans" panose="020B0606030504020204" pitchFamily="34" charset="0"/>
              <a:ea typeface="Open Sans" panose="020B0606030504020204" pitchFamily="34" charset="0"/>
              <a:cs typeface="Open Sans" panose="020B0606030504020204" pitchFamily="34" charset="0"/>
            </a:endParaRPr>
          </a:p>
          <a:p>
            <a:pPr algn="l">
              <a:defRPr/>
            </a:pPr>
            <a:r>
              <a:rPr lang="en-GB" altLang="en-US" sz="1600" b="1" dirty="0">
                <a:solidFill>
                  <a:srgbClr val="009385"/>
                </a:solidFill>
                <a:latin typeface="Open Sans" panose="020B0606030504020204" pitchFamily="34" charset="0"/>
                <a:ea typeface="Open Sans" panose="020B0606030504020204" pitchFamily="34" charset="0"/>
                <a:cs typeface="Open Sans" panose="020B0606030504020204" pitchFamily="34" charset="0"/>
              </a:rPr>
              <a:t>To help the body to move.</a:t>
            </a:r>
          </a:p>
          <a:p>
            <a:pPr algn="l">
              <a:defRPr/>
            </a:pPr>
            <a:endParaRPr lang="en-GB" altLang="en-US" sz="1600" dirty="0">
              <a:latin typeface="Open Sans" panose="020B0606030504020204" pitchFamily="34" charset="0"/>
              <a:ea typeface="Open Sans" panose="020B0606030504020204" pitchFamily="34" charset="0"/>
              <a:cs typeface="Open Sans" panose="020B0606030504020204" pitchFamily="34" charset="0"/>
            </a:endParaRPr>
          </a:p>
          <a:p>
            <a:pPr algn="l">
              <a:defRPr/>
            </a:pPr>
            <a:r>
              <a:rPr lang="en-GB" altLang="en-US" sz="1600" dirty="0">
                <a:latin typeface="Open Sans" panose="020B0606030504020204" pitchFamily="34" charset="0"/>
                <a:ea typeface="Open Sans" panose="020B0606030504020204" pitchFamily="34" charset="0"/>
                <a:cs typeface="Open Sans" panose="020B0606030504020204" pitchFamily="34" charset="0"/>
              </a:rPr>
              <a:t>How is it adapted to this function?</a:t>
            </a:r>
          </a:p>
          <a:p>
            <a:pPr algn="l">
              <a:defRPr/>
            </a:pPr>
            <a:endParaRPr lang="en-GB" altLang="en-US" sz="1600" dirty="0">
              <a:latin typeface="Open Sans" panose="020B0606030504020204" pitchFamily="34" charset="0"/>
              <a:ea typeface="Open Sans" panose="020B0606030504020204" pitchFamily="34" charset="0"/>
              <a:cs typeface="Open Sans" panose="020B0606030504020204" pitchFamily="34" charset="0"/>
            </a:endParaRPr>
          </a:p>
          <a:p>
            <a:pPr algn="l">
              <a:defRPr/>
            </a:pPr>
            <a:r>
              <a:rPr lang="en-GB" altLang="en-US" sz="1600" b="1" dirty="0">
                <a:solidFill>
                  <a:srgbClr val="009385"/>
                </a:solidFill>
                <a:latin typeface="Open Sans" panose="020B0606030504020204" pitchFamily="34" charset="0"/>
                <a:ea typeface="Open Sans" panose="020B0606030504020204" pitchFamily="34" charset="0"/>
                <a:cs typeface="Open Sans" panose="020B0606030504020204" pitchFamily="34" charset="0"/>
              </a:rPr>
              <a:t>Contains bands of protein that change shape to contract and relax the muscle.</a:t>
            </a:r>
          </a:p>
          <a:p>
            <a:pPr algn="l">
              <a:defRPr/>
            </a:pPr>
            <a:endParaRPr lang="en-GB" altLang="en-US" sz="1600" b="1" dirty="0">
              <a:solidFill>
                <a:srgbClr val="009385"/>
              </a:solidFill>
              <a:latin typeface="Open Sans" panose="020B0606030504020204" pitchFamily="34" charset="0"/>
              <a:ea typeface="Open Sans" panose="020B0606030504020204" pitchFamily="34" charset="0"/>
              <a:cs typeface="Open Sans" panose="020B0606030504020204" pitchFamily="34" charset="0"/>
            </a:endParaRPr>
          </a:p>
          <a:p>
            <a:pPr algn="l">
              <a:defRPr/>
            </a:pPr>
            <a:r>
              <a:rPr lang="en-GB" altLang="en-US" sz="1600" b="1" dirty="0">
                <a:solidFill>
                  <a:srgbClr val="009385"/>
                </a:solidFill>
                <a:latin typeface="Open Sans" panose="020B0606030504020204" pitchFamily="34" charset="0"/>
                <a:ea typeface="Open Sans" panose="020B0606030504020204" pitchFamily="34" charset="0"/>
                <a:cs typeface="Open Sans" panose="020B0606030504020204" pitchFamily="34" charset="0"/>
              </a:rPr>
              <a:t>Contains lots of mitochondria to provide energy for muscle contraction.</a:t>
            </a:r>
          </a:p>
          <a:p>
            <a:pPr algn="l">
              <a:defRPr/>
            </a:pPr>
            <a:endParaRPr lang="en-GB" altLang="en-US" sz="1600" dirty="0">
              <a:latin typeface="Open Sans" panose="020B0606030504020204" pitchFamily="34" charset="0"/>
              <a:ea typeface="Open Sans" panose="020B0606030504020204" pitchFamily="34" charset="0"/>
              <a:cs typeface="Open Sans" panose="020B0606030504020204" pitchFamily="34" charset="0"/>
            </a:endParaRPr>
          </a:p>
        </p:txBody>
      </p:sp>
      <p:pic>
        <p:nvPicPr>
          <p:cNvPr id="3" name="Picture 2">
            <a:extLst>
              <a:ext uri="{FF2B5EF4-FFF2-40B4-BE49-F238E27FC236}">
                <a16:creationId xmlns:a16="http://schemas.microsoft.com/office/drawing/2014/main" id="{A6236A67-3CC2-4AFD-9AA6-09E0CF14E3D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89616" y="4066669"/>
            <a:ext cx="4691743" cy="2095786"/>
          </a:xfrm>
          <a:prstGeom prst="rect">
            <a:avLst/>
          </a:prstGeom>
        </p:spPr>
      </p:pic>
    </p:spTree>
    <p:extLst>
      <p:ext uri="{BB962C8B-B14F-4D97-AF65-F5344CB8AC3E}">
        <p14:creationId xmlns:p14="http://schemas.microsoft.com/office/powerpoint/2010/main" val="515912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500"/>
                                  </p:stCondLst>
                                  <p:childTnLst>
                                    <p:set>
                                      <p:cBhvr>
                                        <p:cTn id="6" dur="1" fill="hold">
                                          <p:stCondLst>
                                            <p:cond delay="0"/>
                                          </p:stCondLst>
                                        </p:cTn>
                                        <p:tgtEl>
                                          <p:spTgt spid="6">
                                            <p:txEl>
                                              <p:pRg st="2" end="2"/>
                                            </p:txEl>
                                          </p:spTgt>
                                        </p:tgtEl>
                                        <p:attrNameLst>
                                          <p:attrName>style.visibility</p:attrName>
                                        </p:attrNameLst>
                                      </p:cBhvr>
                                      <p:to>
                                        <p:strVal val="visible"/>
                                      </p:to>
                                    </p:set>
                                    <p:animEffect transition="in" filter="fade">
                                      <p:cBhvr>
                                        <p:cTn id="7" dur="500"/>
                                        <p:tgtEl>
                                          <p:spTgt spid="6">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500"/>
                                  </p:stCondLst>
                                  <p:childTnLst>
                                    <p:set>
                                      <p:cBhvr>
                                        <p:cTn id="11" dur="1" fill="hold">
                                          <p:stCondLst>
                                            <p:cond delay="0"/>
                                          </p:stCondLst>
                                        </p:cTn>
                                        <p:tgtEl>
                                          <p:spTgt spid="6">
                                            <p:txEl>
                                              <p:pRg st="6" end="6"/>
                                            </p:txEl>
                                          </p:spTgt>
                                        </p:tgtEl>
                                        <p:attrNameLst>
                                          <p:attrName>style.visibility</p:attrName>
                                        </p:attrNameLst>
                                      </p:cBhvr>
                                      <p:to>
                                        <p:strVal val="visible"/>
                                      </p:to>
                                    </p:set>
                                    <p:animEffect transition="in" filter="fade">
                                      <p:cBhvr>
                                        <p:cTn id="12" dur="500"/>
                                        <p:tgtEl>
                                          <p:spTgt spid="6">
                                            <p:txEl>
                                              <p:pRg st="6" end="6"/>
                                            </p:txEl>
                                          </p:spTgt>
                                        </p:tgtEl>
                                      </p:cBhvr>
                                    </p:animEffect>
                                  </p:childTnLst>
                                </p:cTn>
                              </p:par>
                              <p:par>
                                <p:cTn id="13" presetID="10" presetClass="entr" presetSubtype="0" fill="hold" nodeType="withEffect">
                                  <p:stCondLst>
                                    <p:cond delay="500"/>
                                  </p:stCondLst>
                                  <p:childTnLst>
                                    <p:set>
                                      <p:cBhvr>
                                        <p:cTn id="14" dur="1" fill="hold">
                                          <p:stCondLst>
                                            <p:cond delay="0"/>
                                          </p:stCondLst>
                                        </p:cTn>
                                        <p:tgtEl>
                                          <p:spTgt spid="6">
                                            <p:txEl>
                                              <p:pRg st="8" end="8"/>
                                            </p:txEl>
                                          </p:spTgt>
                                        </p:tgtEl>
                                        <p:attrNameLst>
                                          <p:attrName>style.visibility</p:attrName>
                                        </p:attrNameLst>
                                      </p:cBhvr>
                                      <p:to>
                                        <p:strVal val="visible"/>
                                      </p:to>
                                    </p:set>
                                    <p:animEffect transition="in" filter="fade">
                                      <p:cBhvr>
                                        <p:cTn id="15" dur="500"/>
                                        <p:tgtEl>
                                          <p:spTgt spid="6">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2" name="Title 1">
            <a:extLst>
              <a:ext uri="{FF2B5EF4-FFF2-40B4-BE49-F238E27FC236}">
                <a16:creationId xmlns:a16="http://schemas.microsoft.com/office/drawing/2014/main" id="{C12347F8-FAE4-4DAF-8257-07D9481DD4F7}"/>
              </a:ext>
            </a:extLst>
          </p:cNvPr>
          <p:cNvSpPr txBox="1">
            <a:spLocks/>
          </p:cNvSpPr>
          <p:nvPr/>
        </p:nvSpPr>
        <p:spPr bwMode="auto">
          <a:xfrm>
            <a:off x="0" y="645195"/>
            <a:ext cx="9144000" cy="62071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anose="020F0502020204030204" pitchFamily="34" charset="0"/>
              </a:defRPr>
            </a:lvl2pPr>
            <a:lvl3pPr algn="ctr" rtl="0" eaLnBrk="1" fontAlgn="base" hangingPunct="1">
              <a:spcBef>
                <a:spcPct val="0"/>
              </a:spcBef>
              <a:spcAft>
                <a:spcPct val="0"/>
              </a:spcAft>
              <a:defRPr sz="4400">
                <a:solidFill>
                  <a:schemeClr val="tx1"/>
                </a:solidFill>
                <a:latin typeface="Calibri" panose="020F0502020204030204" pitchFamily="34" charset="0"/>
              </a:defRPr>
            </a:lvl3pPr>
            <a:lvl4pPr algn="ctr" rtl="0" eaLnBrk="1" fontAlgn="base" hangingPunct="1">
              <a:spcBef>
                <a:spcPct val="0"/>
              </a:spcBef>
              <a:spcAft>
                <a:spcPct val="0"/>
              </a:spcAft>
              <a:defRPr sz="4400">
                <a:solidFill>
                  <a:schemeClr val="tx1"/>
                </a:solidFill>
                <a:latin typeface="Calibri" panose="020F0502020204030204" pitchFamily="34" charset="0"/>
              </a:defRPr>
            </a:lvl4pPr>
            <a:lvl5pPr algn="ctr" rtl="0" eaLnBrk="1" fontAlgn="base" hangingPunct="1">
              <a:spcBef>
                <a:spcPct val="0"/>
              </a:spcBef>
              <a:spcAft>
                <a:spcPct val="0"/>
              </a:spcAft>
              <a:defRPr sz="4400">
                <a:solidFill>
                  <a:schemeClr val="tx1"/>
                </a:solidFill>
                <a:latin typeface="Calibri" panose="020F0502020204030204" pitchFamily="34" charset="0"/>
              </a:defRPr>
            </a:lvl5pPr>
            <a:lvl6pPr marL="457200" algn="ctr" rtl="0" eaLnBrk="1" fontAlgn="base" hangingPunct="1">
              <a:spcBef>
                <a:spcPct val="0"/>
              </a:spcBef>
              <a:spcAft>
                <a:spcPct val="0"/>
              </a:spcAft>
              <a:defRPr sz="4400">
                <a:solidFill>
                  <a:schemeClr val="tx1"/>
                </a:solidFill>
                <a:latin typeface="Calibri" panose="020F0502020204030204" pitchFamily="34" charset="0"/>
              </a:defRPr>
            </a:lvl6pPr>
            <a:lvl7pPr marL="914400" algn="ctr" rtl="0" eaLnBrk="1" fontAlgn="base" hangingPunct="1">
              <a:spcBef>
                <a:spcPct val="0"/>
              </a:spcBef>
              <a:spcAft>
                <a:spcPct val="0"/>
              </a:spcAft>
              <a:defRPr sz="4400">
                <a:solidFill>
                  <a:schemeClr val="tx1"/>
                </a:solidFill>
                <a:latin typeface="Calibri" panose="020F0502020204030204" pitchFamily="34" charset="0"/>
              </a:defRPr>
            </a:lvl7pPr>
            <a:lvl8pPr marL="1371600" algn="ctr" rtl="0" eaLnBrk="1" fontAlgn="base" hangingPunct="1">
              <a:spcBef>
                <a:spcPct val="0"/>
              </a:spcBef>
              <a:spcAft>
                <a:spcPct val="0"/>
              </a:spcAft>
              <a:defRPr sz="4400">
                <a:solidFill>
                  <a:schemeClr val="tx1"/>
                </a:solidFill>
                <a:latin typeface="Calibri" panose="020F0502020204030204" pitchFamily="34" charset="0"/>
              </a:defRPr>
            </a:lvl8pPr>
            <a:lvl9pPr marL="1828800" algn="ctr" rtl="0" eaLnBrk="1" fontAlgn="base" hangingPunct="1">
              <a:spcBef>
                <a:spcPct val="0"/>
              </a:spcBef>
              <a:spcAft>
                <a:spcPct val="0"/>
              </a:spcAft>
              <a:defRPr sz="4400">
                <a:solidFill>
                  <a:schemeClr val="tx1"/>
                </a:solidFill>
                <a:latin typeface="Calibri" panose="020F0502020204030204" pitchFamily="34" charset="0"/>
              </a:defRPr>
            </a:lvl9pPr>
          </a:lstStyle>
          <a:p>
            <a:pPr fontAlgn="auto">
              <a:spcAft>
                <a:spcPts val="0"/>
              </a:spcAft>
              <a:defRPr/>
            </a:pPr>
            <a:r>
              <a:rPr lang="en-GB" sz="3200" b="1" dirty="0">
                <a:solidFill>
                  <a:srgbClr val="009385"/>
                </a:solidFill>
                <a:latin typeface="Open Sans" panose="020B0606030504020204" pitchFamily="34" charset="0"/>
                <a:ea typeface="Open Sans" panose="020B0606030504020204" pitchFamily="34" charset="0"/>
                <a:cs typeface="Open Sans" panose="020B0606030504020204" pitchFamily="34" charset="0"/>
              </a:rPr>
              <a:t>Nerve Cell</a:t>
            </a:r>
          </a:p>
        </p:txBody>
      </p:sp>
      <p:sp>
        <p:nvSpPr>
          <p:cNvPr id="5" name="Rectangle 4">
            <a:hlinkClick r:id="rId3"/>
            <a:extLst>
              <a:ext uri="{FF2B5EF4-FFF2-40B4-BE49-F238E27FC236}">
                <a16:creationId xmlns:a16="http://schemas.microsoft.com/office/drawing/2014/main" id="{03B13BC8-FB9D-4DA6-99F1-6E2B3FDA1281}"/>
              </a:ext>
            </a:extLst>
          </p:cNvPr>
          <p:cNvSpPr/>
          <p:nvPr/>
        </p:nvSpPr>
        <p:spPr>
          <a:xfrm>
            <a:off x="8565159" y="6627302"/>
            <a:ext cx="534011" cy="170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itle 1">
            <a:extLst>
              <a:ext uri="{FF2B5EF4-FFF2-40B4-BE49-F238E27FC236}">
                <a16:creationId xmlns:a16="http://schemas.microsoft.com/office/drawing/2014/main" id="{02D06589-82F6-49EB-AC0C-A2E07CAE4FE4}"/>
              </a:ext>
            </a:extLst>
          </p:cNvPr>
          <p:cNvSpPr txBox="1">
            <a:spLocks/>
          </p:cNvSpPr>
          <p:nvPr/>
        </p:nvSpPr>
        <p:spPr>
          <a:xfrm>
            <a:off x="431801" y="1378130"/>
            <a:ext cx="8353424" cy="2308324"/>
          </a:xfrm>
          <a:prstGeom prst="rect">
            <a:avLst/>
          </a:prstGeom>
        </p:spPr>
        <p:txBody>
          <a:bodyPr wrap="square" lIns="0" rIns="0">
            <a:sp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defRPr/>
            </a:pPr>
            <a:r>
              <a:rPr lang="en-GB" altLang="en-US" sz="1600" dirty="0">
                <a:latin typeface="Open Sans" panose="020B0606030504020204" pitchFamily="34" charset="0"/>
                <a:ea typeface="Open Sans" panose="020B0606030504020204" pitchFamily="34" charset="0"/>
                <a:cs typeface="Open Sans" panose="020B0606030504020204" pitchFamily="34" charset="0"/>
              </a:rPr>
              <a:t>What is its function?</a:t>
            </a:r>
          </a:p>
          <a:p>
            <a:pPr algn="l">
              <a:defRPr/>
            </a:pPr>
            <a:endParaRPr lang="en-GB" altLang="en-US" sz="1600" dirty="0">
              <a:latin typeface="Open Sans" panose="020B0606030504020204" pitchFamily="34" charset="0"/>
              <a:ea typeface="Open Sans" panose="020B0606030504020204" pitchFamily="34" charset="0"/>
              <a:cs typeface="Open Sans" panose="020B0606030504020204" pitchFamily="34" charset="0"/>
            </a:endParaRPr>
          </a:p>
          <a:p>
            <a:pPr algn="l">
              <a:defRPr/>
            </a:pPr>
            <a:r>
              <a:rPr lang="en-GB" altLang="en-US" sz="1600" b="1" dirty="0">
                <a:solidFill>
                  <a:srgbClr val="009385"/>
                </a:solidFill>
                <a:latin typeface="Open Sans" panose="020B0606030504020204" pitchFamily="34" charset="0"/>
                <a:ea typeface="Open Sans" panose="020B0606030504020204" pitchFamily="34" charset="0"/>
                <a:cs typeface="Open Sans" panose="020B0606030504020204" pitchFamily="34" charset="0"/>
              </a:rPr>
              <a:t>To carry nerve impulses around the body.</a:t>
            </a:r>
          </a:p>
          <a:p>
            <a:pPr algn="l">
              <a:defRPr/>
            </a:pPr>
            <a:endParaRPr lang="en-GB" altLang="en-US" sz="1600" dirty="0">
              <a:latin typeface="Open Sans" panose="020B0606030504020204" pitchFamily="34" charset="0"/>
              <a:ea typeface="Open Sans" panose="020B0606030504020204" pitchFamily="34" charset="0"/>
              <a:cs typeface="Open Sans" panose="020B0606030504020204" pitchFamily="34" charset="0"/>
            </a:endParaRPr>
          </a:p>
          <a:p>
            <a:pPr algn="l">
              <a:defRPr/>
            </a:pPr>
            <a:r>
              <a:rPr lang="en-GB" altLang="en-US" sz="1600" dirty="0">
                <a:latin typeface="Open Sans" panose="020B0606030504020204" pitchFamily="34" charset="0"/>
                <a:ea typeface="Open Sans" panose="020B0606030504020204" pitchFamily="34" charset="0"/>
                <a:cs typeface="Open Sans" panose="020B0606030504020204" pitchFamily="34" charset="0"/>
              </a:rPr>
              <a:t>How is it adapted to this function?</a:t>
            </a:r>
          </a:p>
          <a:p>
            <a:pPr algn="l">
              <a:defRPr/>
            </a:pPr>
            <a:endParaRPr lang="en-GB" altLang="en-US" sz="1600" dirty="0">
              <a:latin typeface="Open Sans" panose="020B0606030504020204" pitchFamily="34" charset="0"/>
              <a:ea typeface="Open Sans" panose="020B0606030504020204" pitchFamily="34" charset="0"/>
              <a:cs typeface="Open Sans" panose="020B0606030504020204" pitchFamily="34" charset="0"/>
            </a:endParaRPr>
          </a:p>
          <a:p>
            <a:pPr algn="l">
              <a:defRPr/>
            </a:pPr>
            <a:r>
              <a:rPr lang="en-GB" altLang="en-US" sz="1600" b="1" dirty="0">
                <a:solidFill>
                  <a:srgbClr val="009385"/>
                </a:solidFill>
                <a:latin typeface="Open Sans" panose="020B0606030504020204" pitchFamily="34" charset="0"/>
                <a:ea typeface="Open Sans" panose="020B0606030504020204" pitchFamily="34" charset="0"/>
                <a:cs typeface="Open Sans" panose="020B0606030504020204" pitchFamily="34" charset="0"/>
              </a:rPr>
              <a:t>Long fibres allow it to carry electrical impulses up and down the body.</a:t>
            </a:r>
          </a:p>
          <a:p>
            <a:pPr algn="l">
              <a:defRPr/>
            </a:pPr>
            <a:endParaRPr lang="en-GB" altLang="en-US" sz="1600" b="1" dirty="0">
              <a:solidFill>
                <a:srgbClr val="009385"/>
              </a:solidFill>
              <a:latin typeface="Open Sans" panose="020B0606030504020204" pitchFamily="34" charset="0"/>
              <a:ea typeface="Open Sans" panose="020B0606030504020204" pitchFamily="34" charset="0"/>
              <a:cs typeface="Open Sans" panose="020B0606030504020204" pitchFamily="34" charset="0"/>
            </a:endParaRPr>
          </a:p>
          <a:p>
            <a:pPr algn="l">
              <a:defRPr/>
            </a:pPr>
            <a:r>
              <a:rPr lang="en-GB" altLang="en-US" sz="1600" b="1" dirty="0">
                <a:solidFill>
                  <a:srgbClr val="009385"/>
                </a:solidFill>
                <a:latin typeface="Open Sans" panose="020B0606030504020204" pitchFamily="34" charset="0"/>
                <a:ea typeface="Open Sans" panose="020B0606030504020204" pitchFamily="34" charset="0"/>
                <a:cs typeface="Open Sans" panose="020B0606030504020204" pitchFamily="34" charset="0"/>
              </a:rPr>
              <a:t>Branching dendrites at each end to connect to other nerves or muscles.</a:t>
            </a:r>
          </a:p>
        </p:txBody>
      </p:sp>
      <p:pic>
        <p:nvPicPr>
          <p:cNvPr id="3" name="Picture 2">
            <a:extLst>
              <a:ext uri="{FF2B5EF4-FFF2-40B4-BE49-F238E27FC236}">
                <a16:creationId xmlns:a16="http://schemas.microsoft.com/office/drawing/2014/main" id="{EB886067-6E14-4E4B-A695-23BF3C48BE8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644134" y="4061303"/>
            <a:ext cx="3782708" cy="2191149"/>
          </a:xfrm>
          <a:prstGeom prst="rect">
            <a:avLst/>
          </a:prstGeom>
        </p:spPr>
      </p:pic>
    </p:spTree>
    <p:extLst>
      <p:ext uri="{BB962C8B-B14F-4D97-AF65-F5344CB8AC3E}">
        <p14:creationId xmlns:p14="http://schemas.microsoft.com/office/powerpoint/2010/main" val="2559186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500"/>
                                  </p:stCondLst>
                                  <p:childTnLst>
                                    <p:set>
                                      <p:cBhvr>
                                        <p:cTn id="6" dur="1" fill="hold">
                                          <p:stCondLst>
                                            <p:cond delay="0"/>
                                          </p:stCondLst>
                                        </p:cTn>
                                        <p:tgtEl>
                                          <p:spTgt spid="6">
                                            <p:txEl>
                                              <p:pRg st="2" end="2"/>
                                            </p:txEl>
                                          </p:spTgt>
                                        </p:tgtEl>
                                        <p:attrNameLst>
                                          <p:attrName>style.visibility</p:attrName>
                                        </p:attrNameLst>
                                      </p:cBhvr>
                                      <p:to>
                                        <p:strVal val="visible"/>
                                      </p:to>
                                    </p:set>
                                    <p:animEffect transition="in" filter="fade">
                                      <p:cBhvr>
                                        <p:cTn id="7" dur="500"/>
                                        <p:tgtEl>
                                          <p:spTgt spid="6">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500"/>
                                  </p:stCondLst>
                                  <p:childTnLst>
                                    <p:set>
                                      <p:cBhvr>
                                        <p:cTn id="11" dur="1" fill="hold">
                                          <p:stCondLst>
                                            <p:cond delay="0"/>
                                          </p:stCondLst>
                                        </p:cTn>
                                        <p:tgtEl>
                                          <p:spTgt spid="6">
                                            <p:txEl>
                                              <p:pRg st="6" end="6"/>
                                            </p:txEl>
                                          </p:spTgt>
                                        </p:tgtEl>
                                        <p:attrNameLst>
                                          <p:attrName>style.visibility</p:attrName>
                                        </p:attrNameLst>
                                      </p:cBhvr>
                                      <p:to>
                                        <p:strVal val="visible"/>
                                      </p:to>
                                    </p:set>
                                    <p:animEffect transition="in" filter="fade">
                                      <p:cBhvr>
                                        <p:cTn id="12" dur="500"/>
                                        <p:tgtEl>
                                          <p:spTgt spid="6">
                                            <p:txEl>
                                              <p:pRg st="6" end="6"/>
                                            </p:txEl>
                                          </p:spTgt>
                                        </p:tgtEl>
                                      </p:cBhvr>
                                    </p:animEffect>
                                  </p:childTnLst>
                                </p:cTn>
                              </p:par>
                              <p:par>
                                <p:cTn id="13" presetID="10" presetClass="entr" presetSubtype="0" fill="hold" nodeType="withEffect">
                                  <p:stCondLst>
                                    <p:cond delay="500"/>
                                  </p:stCondLst>
                                  <p:childTnLst>
                                    <p:set>
                                      <p:cBhvr>
                                        <p:cTn id="14" dur="1" fill="hold">
                                          <p:stCondLst>
                                            <p:cond delay="0"/>
                                          </p:stCondLst>
                                        </p:cTn>
                                        <p:tgtEl>
                                          <p:spTgt spid="6">
                                            <p:txEl>
                                              <p:pRg st="8" end="8"/>
                                            </p:txEl>
                                          </p:spTgt>
                                        </p:tgtEl>
                                        <p:attrNameLst>
                                          <p:attrName>style.visibility</p:attrName>
                                        </p:attrNameLst>
                                      </p:cBhvr>
                                      <p:to>
                                        <p:strVal val="visible"/>
                                      </p:to>
                                    </p:set>
                                    <p:animEffect transition="in" filter="fade">
                                      <p:cBhvr>
                                        <p:cTn id="15" dur="500"/>
                                        <p:tgtEl>
                                          <p:spTgt spid="6">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Beyond - Science PowerPoint Template.pptx" id="{1E966A33-94C1-4437-BBB6-A979A4E57E48}" vid="{BC86168B-39F5-4A1E-AA2C-38E911A2921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8157990E5B9394AB60DC397E95032F9" ma:contentTypeVersion="17" ma:contentTypeDescription="Create a new document." ma:contentTypeScope="" ma:versionID="a80bebadbce44e7a05ce0f8ed1bf3577">
  <xsd:schema xmlns:xsd="http://www.w3.org/2001/XMLSchema" xmlns:xs="http://www.w3.org/2001/XMLSchema" xmlns:p="http://schemas.microsoft.com/office/2006/metadata/properties" xmlns:ns2="8f659357-f805-491c-ad0b-5621b2de6466" xmlns:ns3="d5c732d2-f217-444a-91d8-37c5714ca695" targetNamespace="http://schemas.microsoft.com/office/2006/metadata/properties" ma:root="true" ma:fieldsID="400fe0a1a6d11ddc4d41185554cf8274" ns2:_="" ns3:_="">
    <xsd:import namespace="8f659357-f805-491c-ad0b-5621b2de6466"/>
    <xsd:import namespace="d5c732d2-f217-444a-91d8-37c5714ca695"/>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ServiceAutoTags" minOccurs="0"/>
                <xsd:element ref="ns2:MediaLengthInSeconds" minOccurs="0"/>
                <xsd:element ref="ns2:MediaServiceOCR" minOccurs="0"/>
                <xsd:element ref="ns2:MediaServiceGenerationTime" minOccurs="0"/>
                <xsd:element ref="ns2:MediaServiceEventHashCode" minOccurs="0"/>
                <xsd:element ref="ns3:SharedWithUsers" minOccurs="0"/>
                <xsd:element ref="ns3:SharedWithDetails"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f659357-f805-491c-ad0b-5621b2de646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LengthInSeconds" ma:index="14" nillable="true" ma:displayName="Length (seconds)" ma:internalName="MediaLengthInSeconds" ma:readOnly="true">
      <xsd:simpleType>
        <xsd:restriction base="dms:Unknown"/>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ea606fe5-00d0-49e1-aa33-d9ffd0209102"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3" nillable="true" ma:displayName="MediaServiceObjectDetectorVersions" ma:hidden="true" ma:indexed="true" ma:internalName="MediaServiceObjectDetectorVersions" ma:readOnly="true">
      <xsd:simpleType>
        <xsd:restriction base="dms:Text"/>
      </xsd:simpleType>
    </xsd:element>
    <xsd:element name="MediaServiceSearchProperties" ma:index="24"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d5c732d2-f217-444a-91d8-37c5714ca695"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787221a7-1fed-4694-a1ec-bb608177e353}" ma:internalName="TaxCatchAll" ma:showField="CatchAllData" ma:web="d5c732d2-f217-444a-91d8-37c5714ca695">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haredWithUsers xmlns="d5c732d2-f217-444a-91d8-37c5714ca695">
      <UserInfo>
        <DisplayName/>
        <AccountId xsi:nil="true"/>
        <AccountType/>
      </UserInfo>
    </SharedWithUsers>
    <MediaLengthInSeconds xmlns="8f659357-f805-491c-ad0b-5621b2de6466" xsi:nil="true"/>
    <TaxCatchAll xmlns="d5c732d2-f217-444a-91d8-37c5714ca695" xsi:nil="true"/>
    <lcf76f155ced4ddcb4097134ff3c332f xmlns="8f659357-f805-491c-ad0b-5621b2de6466">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7EF0D584-D561-4318-8462-96CA14C048AD}"/>
</file>

<file path=customXml/itemProps2.xml><?xml version="1.0" encoding="utf-8"?>
<ds:datastoreItem xmlns:ds="http://schemas.openxmlformats.org/officeDocument/2006/customXml" ds:itemID="{2172D9C9-E602-4971-9134-520740E5B04B}">
  <ds:schemaRefs>
    <ds:schemaRef ds:uri="http://schemas.microsoft.com/sharepoint/v3/contenttype/forms"/>
  </ds:schemaRefs>
</ds:datastoreItem>
</file>

<file path=customXml/itemProps3.xml><?xml version="1.0" encoding="utf-8"?>
<ds:datastoreItem xmlns:ds="http://schemas.openxmlformats.org/officeDocument/2006/customXml" ds:itemID="{FAFD5A10-18C3-4579-B0E1-074338AA4294}">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b742339f-15ba-4003-8a8e-4ef5cd772475"/>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Beyond - Science PowerPoint Template</Template>
  <TotalTime>3021</TotalTime>
  <Words>946</Words>
  <Application>Microsoft Office PowerPoint</Application>
  <PresentationFormat>On-screen Show (4:3)</PresentationFormat>
  <Paragraphs>170</Paragraphs>
  <Slides>24</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24</vt:i4>
      </vt:variant>
    </vt:vector>
  </HeadingPairs>
  <TitlesOfParts>
    <vt:vector size="32" baseType="lpstr">
      <vt:lpstr>Twinkl Light</vt:lpstr>
      <vt:lpstr>Clear Sans</vt:lpstr>
      <vt:lpstr>Clear Sans Medium</vt:lpstr>
      <vt:lpstr>Calibri</vt:lpstr>
      <vt:lpstr>Clear Sans Light</vt:lpstr>
      <vt:lpstr>Arial</vt:lpstr>
      <vt:lpstr>Open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Chris Pick</dc:creator>
  <cp:lastModifiedBy>Sarah Sargieson</cp:lastModifiedBy>
  <cp:revision>168</cp:revision>
  <dcterms:created xsi:type="dcterms:W3CDTF">2019-04-25T12:22:37Z</dcterms:created>
  <dcterms:modified xsi:type="dcterms:W3CDTF">2020-09-29T09:13:22Z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0x010100C8157990E5B9394AB60DC397E95032F9</vt:lpwstr>
  </property>
  <property fmtid="{D5CDD505-2E9C-101B-9397-08002B2CF9AE}" pid="3" name="Order">
    <vt:r8>91400</vt:r8>
  </property>
  <property fmtid="{D5CDD505-2E9C-101B-9397-08002B2CF9AE}" pid="4" name="xd_Signature">
    <vt:bool>false</vt:bool>
  </property>
  <property fmtid="{D5CDD505-2E9C-101B-9397-08002B2CF9AE}" pid="5" name="xd_ProgID">
    <vt:lpwstr/>
  </property>
  <property fmtid="{D5CDD505-2E9C-101B-9397-08002B2CF9AE}" pid="6" name="TriggerFlowInfo">
    <vt:lpwstr/>
  </property>
  <property fmtid="{D5CDD505-2E9C-101B-9397-08002B2CF9AE}" pid="7" name="_SourceUrl">
    <vt:lpwstr/>
  </property>
  <property fmtid="{D5CDD505-2E9C-101B-9397-08002B2CF9AE}" pid="8" name="_SharedFileIndex">
    <vt:lpwstr/>
  </property>
  <property fmtid="{D5CDD505-2E9C-101B-9397-08002B2CF9AE}" pid="9" name="ComplianceAssetId">
    <vt:lpwstr/>
  </property>
  <property fmtid="{D5CDD505-2E9C-101B-9397-08002B2CF9AE}" pid="10" name="TemplateUrl">
    <vt:lpwstr/>
  </property>
  <property fmtid="{D5CDD505-2E9C-101B-9397-08002B2CF9AE}" pid="11" name="_ExtendedDescription">
    <vt:lpwstr/>
  </property>
</Properties>
</file>